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091" r:id="rId4"/>
  </p:sldMasterIdLst>
  <p:notesMasterIdLst>
    <p:notesMasterId r:id="rId16"/>
  </p:notesMasterIdLst>
  <p:handoutMasterIdLst>
    <p:handoutMasterId r:id="rId17"/>
  </p:handoutMasterIdLst>
  <p:sldIdLst>
    <p:sldId id="257" r:id="rId5"/>
    <p:sldId id="3260" r:id="rId6"/>
    <p:sldId id="2958" r:id="rId7"/>
    <p:sldId id="3265" r:id="rId8"/>
    <p:sldId id="2955" r:id="rId9"/>
    <p:sldId id="3295" r:id="rId10"/>
    <p:sldId id="3292" r:id="rId11"/>
    <p:sldId id="3293" r:id="rId12"/>
    <p:sldId id="3286" r:id="rId13"/>
    <p:sldId id="3287" r:id="rId14"/>
    <p:sldId id="1159" r:id="rId15"/>
  </p:sldIdLst>
  <p:sldSz cx="9906000" cy="6858000" type="A4"/>
  <p:notesSz cx="6797675" cy="9926638"/>
  <p:custDataLst>
    <p:tags r:id="rId18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3" orient="horz" pos="2387" userDrawn="1">
          <p15:clr>
            <a:srgbClr val="A4A3A4"/>
          </p15:clr>
        </p15:guide>
        <p15:guide id="7" pos="3120" userDrawn="1">
          <p15:clr>
            <a:srgbClr val="A4A3A4"/>
          </p15:clr>
        </p15:guide>
        <p15:guide id="8" pos="194" userDrawn="1">
          <p15:clr>
            <a:srgbClr val="A4A3A4"/>
          </p15:clr>
        </p15:guide>
        <p15:guide id="9" pos="60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mberto Griotti" initials="UG" lastIdx="7" clrIdx="0"/>
  <p:cmAuthor id="7" name="Elizabeth Smith" initials="ES" lastIdx="10" clrIdx="7">
    <p:extLst>
      <p:ext uri="{19B8F6BF-5375-455C-9EA6-DF929625EA0E}">
        <p15:presenceInfo xmlns:p15="http://schemas.microsoft.com/office/powerpoint/2012/main" userId="S::e.smith@institute.global::abeba2b2-8ecf-45d0-aa11-bd31de5a8f59" providerId="AD"/>
      </p:ext>
    </p:extLst>
  </p:cmAuthor>
  <p:cmAuthor id="1" name="Husain Abdullah" initials="HA" lastIdx="78" clrIdx="1"/>
  <p:cmAuthor id="8" name="Kate Dooley" initials="KD" lastIdx="10" clrIdx="8">
    <p:extLst>
      <p:ext uri="{19B8F6BF-5375-455C-9EA6-DF929625EA0E}">
        <p15:presenceInfo xmlns:p15="http://schemas.microsoft.com/office/powerpoint/2012/main" userId="S::k.dooley@institute.global::5c151f10-f67c-4547-b7c8-bc0aa300febf" providerId="AD"/>
      </p:ext>
    </p:extLst>
  </p:cmAuthor>
  <p:cmAuthor id="2" name="Anand Pillai" initials="AP" lastIdx="21" clrIdx="2">
    <p:extLst>
      <p:ext uri="{19B8F6BF-5375-455C-9EA6-DF929625EA0E}">
        <p15:presenceInfo xmlns:p15="http://schemas.microsoft.com/office/powerpoint/2012/main" userId="S-1-5-21-3513848214-634149294-2613311681-4040" providerId="AD"/>
      </p:ext>
    </p:extLst>
  </p:cmAuthor>
  <p:cmAuthor id="9" name="Martim Faria e Maya" initials="MM" lastIdx="2" clrIdx="9">
    <p:extLst>
      <p:ext uri="{19B8F6BF-5375-455C-9EA6-DF929625EA0E}">
        <p15:presenceInfo xmlns:p15="http://schemas.microsoft.com/office/powerpoint/2012/main" userId="S::m.maya@institute.global::14985b39-938f-42b5-8acf-2a75711ed625" providerId="AD"/>
      </p:ext>
    </p:extLst>
  </p:cmAuthor>
  <p:cmAuthor id="3" name="-" initials="-" lastIdx="6" clrIdx="3">
    <p:extLst>
      <p:ext uri="{19B8F6BF-5375-455C-9EA6-DF929625EA0E}">
        <p15:presenceInfo xmlns:p15="http://schemas.microsoft.com/office/powerpoint/2012/main" userId="-" providerId="None"/>
      </p:ext>
    </p:extLst>
  </p:cmAuthor>
  <p:cmAuthor id="10" name="Euan McMillan" initials="EM" lastIdx="1" clrIdx="10">
    <p:extLst>
      <p:ext uri="{19B8F6BF-5375-455C-9EA6-DF929625EA0E}">
        <p15:presenceInfo xmlns:p15="http://schemas.microsoft.com/office/powerpoint/2012/main" userId="S::e.mcmillan@institute.global::ef837523-f6a5-47f8-bd4c-b5f56a123fde" providerId="AD"/>
      </p:ext>
    </p:extLst>
  </p:cmAuthor>
  <p:cmAuthor id="4" name="Laila Kuznezov" initials="LK" lastIdx="16" clrIdx="4">
    <p:extLst>
      <p:ext uri="{19B8F6BF-5375-455C-9EA6-DF929625EA0E}">
        <p15:presenceInfo xmlns:p15="http://schemas.microsoft.com/office/powerpoint/2012/main" userId="S-1-5-21-3513848214-634149294-2613311681-7481" providerId="AD"/>
      </p:ext>
    </p:extLst>
  </p:cmAuthor>
  <p:cmAuthor id="5" name="Henry Kostamovaara" initials="HK" lastIdx="27" clrIdx="5">
    <p:extLst>
      <p:ext uri="{19B8F6BF-5375-455C-9EA6-DF929625EA0E}">
        <p15:presenceInfo xmlns:p15="http://schemas.microsoft.com/office/powerpoint/2012/main" userId="S-1-5-21-3513848214-634149294-2613311681-16172" providerId="AD"/>
      </p:ext>
    </p:extLst>
  </p:cmAuthor>
  <p:cmAuthor id="6" name="Baptiste Raymond" initials="BR" lastIdx="1" clrIdx="6">
    <p:extLst>
      <p:ext uri="{19B8F6BF-5375-455C-9EA6-DF929625EA0E}">
        <p15:presenceInfo xmlns:p15="http://schemas.microsoft.com/office/powerpoint/2012/main" userId="S-1-5-21-3513848214-634149294-2613311681-16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C58B"/>
    <a:srgbClr val="FFD9B3"/>
    <a:srgbClr val="FFFF66"/>
    <a:srgbClr val="E28700"/>
    <a:srgbClr val="FFCC00"/>
    <a:srgbClr val="663300"/>
    <a:srgbClr val="007FAC"/>
    <a:srgbClr val="ACB9CA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2B66A-4C74-4B93-AB17-35978AC3211D}" v="17" dt="2020-03-30T13:43:42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06" y="62"/>
      </p:cViewPr>
      <p:guideLst>
        <p:guide orient="horz" pos="4133"/>
        <p:guide orient="horz" pos="2387"/>
        <p:guide pos="3120"/>
        <p:guide pos="194"/>
        <p:guide pos="60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Dooley" userId="5c151f10-f67c-4547-b7c8-bc0aa300febf" providerId="ADAL" clId="{08E2B66A-4C74-4B93-AB17-35978AC3211D}"/>
    <pc:docChg chg="undo custSel delSld modSld">
      <pc:chgData name="Kate Dooley" userId="5c151f10-f67c-4547-b7c8-bc0aa300febf" providerId="ADAL" clId="{08E2B66A-4C74-4B93-AB17-35978AC3211D}" dt="2020-03-30T13:47:29.503" v="389" actId="13926"/>
      <pc:docMkLst>
        <pc:docMk/>
      </pc:docMkLst>
      <pc:sldChg chg="modSp">
        <pc:chgData name="Kate Dooley" userId="5c151f10-f67c-4547-b7c8-bc0aa300febf" providerId="ADAL" clId="{08E2B66A-4C74-4B93-AB17-35978AC3211D}" dt="2020-03-30T13:47:29.503" v="389" actId="13926"/>
        <pc:sldMkLst>
          <pc:docMk/>
          <pc:sldMk cId="1567212755" sldId="1159"/>
        </pc:sldMkLst>
        <pc:spChg chg="mod">
          <ac:chgData name="Kate Dooley" userId="5c151f10-f67c-4547-b7c8-bc0aa300febf" providerId="ADAL" clId="{08E2B66A-4C74-4B93-AB17-35978AC3211D}" dt="2020-03-30T13:47:29.503" v="389" actId="13926"/>
          <ac:spMkLst>
            <pc:docMk/>
            <pc:sldMk cId="1567212755" sldId="1159"/>
            <ac:spMk id="63" creationId="{A318EF79-5A02-4EE6-B86C-548C953AF9B1}"/>
          </ac:spMkLst>
        </pc:spChg>
      </pc:sldChg>
      <pc:sldChg chg="addSp delSp modSp">
        <pc:chgData name="Kate Dooley" userId="5c151f10-f67c-4547-b7c8-bc0aa300febf" providerId="ADAL" clId="{08E2B66A-4C74-4B93-AB17-35978AC3211D}" dt="2020-03-30T13:43:58.060" v="168" actId="14100"/>
        <pc:sldMkLst>
          <pc:docMk/>
          <pc:sldMk cId="3856092493" sldId="2955"/>
        </pc:sldMkLst>
        <pc:spChg chg="add mod">
          <ac:chgData name="Kate Dooley" userId="5c151f10-f67c-4547-b7c8-bc0aa300febf" providerId="ADAL" clId="{08E2B66A-4C74-4B93-AB17-35978AC3211D}" dt="2020-03-30T13:43:58.060" v="168" actId="14100"/>
          <ac:spMkLst>
            <pc:docMk/>
            <pc:sldMk cId="3856092493" sldId="2955"/>
            <ac:spMk id="3" creationId="{BB8F2466-5D14-494D-B91A-00DBD558151C}"/>
          </ac:spMkLst>
        </pc:spChg>
        <pc:spChg chg="add mod ord">
          <ac:chgData name="Kate Dooley" userId="5c151f10-f67c-4547-b7c8-bc0aa300febf" providerId="ADAL" clId="{08E2B66A-4C74-4B93-AB17-35978AC3211D}" dt="2020-03-30T13:43:36.105" v="164" actId="1035"/>
          <ac:spMkLst>
            <pc:docMk/>
            <pc:sldMk cId="3856092493" sldId="2955"/>
            <ac:spMk id="4" creationId="{83951356-10A6-4006-A382-B5FBE4D44A5A}"/>
          </ac:spMkLst>
        </pc:spChg>
        <pc:spChg chg="add mod">
          <ac:chgData name="Kate Dooley" userId="5c151f10-f67c-4547-b7c8-bc0aa300febf" providerId="ADAL" clId="{08E2B66A-4C74-4B93-AB17-35978AC3211D}" dt="2020-03-30T13:43:42.734" v="165" actId="207"/>
          <ac:spMkLst>
            <pc:docMk/>
            <pc:sldMk cId="3856092493" sldId="2955"/>
            <ac:spMk id="8" creationId="{6FA31E30-46F9-4BD9-8F68-EF0325525C6F}"/>
          </ac:spMkLst>
        </pc:spChg>
        <pc:spChg chg="add del mod">
          <ac:chgData name="Kate Dooley" userId="5c151f10-f67c-4547-b7c8-bc0aa300febf" providerId="ADAL" clId="{08E2B66A-4C74-4B93-AB17-35978AC3211D}" dt="2020-03-30T13:40:44.467" v="85" actId="478"/>
          <ac:spMkLst>
            <pc:docMk/>
            <pc:sldMk cId="3856092493" sldId="2955"/>
            <ac:spMk id="15" creationId="{290F9AA5-BEBC-436C-8D50-8F259B62EF9A}"/>
          </ac:spMkLst>
        </pc:spChg>
        <pc:spChg chg="add mod">
          <ac:chgData name="Kate Dooley" userId="5c151f10-f67c-4547-b7c8-bc0aa300febf" providerId="ADAL" clId="{08E2B66A-4C74-4B93-AB17-35978AC3211D}" dt="2020-03-30T13:43:36.105" v="164" actId="1035"/>
          <ac:spMkLst>
            <pc:docMk/>
            <pc:sldMk cId="3856092493" sldId="2955"/>
            <ac:spMk id="16" creationId="{F50687F9-EBD1-42D0-8308-C1505732EE7F}"/>
          </ac:spMkLst>
        </pc:spChg>
        <pc:spChg chg="add mod">
          <ac:chgData name="Kate Dooley" userId="5c151f10-f67c-4547-b7c8-bc0aa300febf" providerId="ADAL" clId="{08E2B66A-4C74-4B93-AB17-35978AC3211D}" dt="2020-03-30T13:43:36.105" v="164" actId="1035"/>
          <ac:spMkLst>
            <pc:docMk/>
            <pc:sldMk cId="3856092493" sldId="2955"/>
            <ac:spMk id="17" creationId="{5F4C85F6-51AC-4E86-B802-C520BED1B5B9}"/>
          </ac:spMkLst>
        </pc:spChg>
        <pc:spChg chg="add mod">
          <ac:chgData name="Kate Dooley" userId="5c151f10-f67c-4547-b7c8-bc0aa300febf" providerId="ADAL" clId="{08E2B66A-4C74-4B93-AB17-35978AC3211D}" dt="2020-03-30T13:43:36.105" v="164" actId="1035"/>
          <ac:spMkLst>
            <pc:docMk/>
            <pc:sldMk cId="3856092493" sldId="2955"/>
            <ac:spMk id="18" creationId="{75DDC12B-B685-4E18-8F8C-BAFDB1005633}"/>
          </ac:spMkLst>
        </pc:spChg>
        <pc:spChg chg="add del mod">
          <ac:chgData name="Kate Dooley" userId="5c151f10-f67c-4547-b7c8-bc0aa300febf" providerId="ADAL" clId="{08E2B66A-4C74-4B93-AB17-35978AC3211D}" dt="2020-03-30T13:39:55.665" v="71" actId="478"/>
          <ac:spMkLst>
            <pc:docMk/>
            <pc:sldMk cId="3856092493" sldId="2955"/>
            <ac:spMk id="19" creationId="{DCCEEF92-88F7-44C6-AC0D-C7758AD9AC22}"/>
          </ac:spMkLst>
        </pc:spChg>
        <pc:spChg chg="add mod">
          <ac:chgData name="Kate Dooley" userId="5c151f10-f67c-4547-b7c8-bc0aa300febf" providerId="ADAL" clId="{08E2B66A-4C74-4B93-AB17-35978AC3211D}" dt="2020-03-30T13:43:42.734" v="165" actId="207"/>
          <ac:spMkLst>
            <pc:docMk/>
            <pc:sldMk cId="3856092493" sldId="2955"/>
            <ac:spMk id="23" creationId="{A28C95CB-BEFC-4A16-B68E-A52F5EC99899}"/>
          </ac:spMkLst>
        </pc:spChg>
        <pc:spChg chg="mod">
          <ac:chgData name="Kate Dooley" userId="5c151f10-f67c-4547-b7c8-bc0aa300febf" providerId="ADAL" clId="{08E2B66A-4C74-4B93-AB17-35978AC3211D}" dt="2020-03-30T13:41:51.922" v="107" actId="1035"/>
          <ac:spMkLst>
            <pc:docMk/>
            <pc:sldMk cId="3856092493" sldId="2955"/>
            <ac:spMk id="31" creationId="{56171683-CC34-478B-BA98-FE8F436875A8}"/>
          </ac:spMkLst>
        </pc:spChg>
        <pc:spChg chg="mod">
          <ac:chgData name="Kate Dooley" userId="5c151f10-f67c-4547-b7c8-bc0aa300febf" providerId="ADAL" clId="{08E2B66A-4C74-4B93-AB17-35978AC3211D}" dt="2020-03-30T13:41:58.609" v="115" actId="1035"/>
          <ac:spMkLst>
            <pc:docMk/>
            <pc:sldMk cId="3856092493" sldId="2955"/>
            <ac:spMk id="32" creationId="{4F9CCB7F-640E-412A-832E-362746965128}"/>
          </ac:spMkLst>
        </pc:spChg>
        <pc:spChg chg="mod">
          <ac:chgData name="Kate Dooley" userId="5c151f10-f67c-4547-b7c8-bc0aa300febf" providerId="ADAL" clId="{08E2B66A-4C74-4B93-AB17-35978AC3211D}" dt="2020-03-30T13:39:47.957" v="68" actId="1035"/>
          <ac:spMkLst>
            <pc:docMk/>
            <pc:sldMk cId="3856092493" sldId="2955"/>
            <ac:spMk id="33" creationId="{9E3431A9-49A3-47B5-B7B4-9162C14FEE09}"/>
          </ac:spMkLst>
        </pc:spChg>
        <pc:spChg chg="mod">
          <ac:chgData name="Kate Dooley" userId="5c151f10-f67c-4547-b7c8-bc0aa300febf" providerId="ADAL" clId="{08E2B66A-4C74-4B93-AB17-35978AC3211D}" dt="2020-03-30T13:39:47.957" v="68" actId="1035"/>
          <ac:spMkLst>
            <pc:docMk/>
            <pc:sldMk cId="3856092493" sldId="2955"/>
            <ac:spMk id="34" creationId="{FA584C58-9AEC-4466-BE7C-681F4B86F1D0}"/>
          </ac:spMkLst>
        </pc:spChg>
        <pc:spChg chg="mod">
          <ac:chgData name="Kate Dooley" userId="5c151f10-f67c-4547-b7c8-bc0aa300febf" providerId="ADAL" clId="{08E2B66A-4C74-4B93-AB17-35978AC3211D}" dt="2020-03-30T13:41:51.922" v="107" actId="1035"/>
          <ac:spMkLst>
            <pc:docMk/>
            <pc:sldMk cId="3856092493" sldId="2955"/>
            <ac:spMk id="35" creationId="{2D73A427-F118-4AF6-8AD6-369DD73FDB6C}"/>
          </ac:spMkLst>
        </pc:spChg>
        <pc:spChg chg="mod">
          <ac:chgData name="Kate Dooley" userId="5c151f10-f67c-4547-b7c8-bc0aa300febf" providerId="ADAL" clId="{08E2B66A-4C74-4B93-AB17-35978AC3211D}" dt="2020-03-30T13:41:58.609" v="115" actId="1035"/>
          <ac:spMkLst>
            <pc:docMk/>
            <pc:sldMk cId="3856092493" sldId="2955"/>
            <ac:spMk id="36" creationId="{B49448D0-9B62-4380-B80A-8D5C6F359E7E}"/>
          </ac:spMkLst>
        </pc:spChg>
        <pc:picChg chg="mod">
          <ac:chgData name="Kate Dooley" userId="5c151f10-f67c-4547-b7c8-bc0aa300febf" providerId="ADAL" clId="{08E2B66A-4C74-4B93-AB17-35978AC3211D}" dt="2020-03-30T13:41:51.922" v="107" actId="1035"/>
          <ac:picMkLst>
            <pc:docMk/>
            <pc:sldMk cId="3856092493" sldId="2955"/>
            <ac:picMk id="37" creationId="{223257D8-1F7F-4032-B88D-5C5298BACA54}"/>
          </ac:picMkLst>
        </pc:picChg>
        <pc:picChg chg="mod">
          <ac:chgData name="Kate Dooley" userId="5c151f10-f67c-4547-b7c8-bc0aa300febf" providerId="ADAL" clId="{08E2B66A-4C74-4B93-AB17-35978AC3211D}" dt="2020-03-30T13:41:58.609" v="115" actId="1035"/>
          <ac:picMkLst>
            <pc:docMk/>
            <pc:sldMk cId="3856092493" sldId="2955"/>
            <ac:picMk id="49" creationId="{4920568A-D93E-4FEE-8075-02451603FC87}"/>
          </ac:picMkLst>
        </pc:picChg>
        <pc:picChg chg="mod">
          <ac:chgData name="Kate Dooley" userId="5c151f10-f67c-4547-b7c8-bc0aa300febf" providerId="ADAL" clId="{08E2B66A-4C74-4B93-AB17-35978AC3211D}" dt="2020-03-30T13:39:47.957" v="68" actId="1035"/>
          <ac:picMkLst>
            <pc:docMk/>
            <pc:sldMk cId="3856092493" sldId="2955"/>
            <ac:picMk id="51" creationId="{9436160A-5398-4EF1-B244-1DB020373530}"/>
          </ac:picMkLst>
        </pc:picChg>
      </pc:sldChg>
      <pc:sldChg chg="del">
        <pc:chgData name="Kate Dooley" userId="5c151f10-f67c-4547-b7c8-bc0aa300febf" providerId="ADAL" clId="{08E2B66A-4C74-4B93-AB17-35978AC3211D}" dt="2020-03-30T13:47:21.675" v="388" actId="2696"/>
        <pc:sldMkLst>
          <pc:docMk/>
          <pc:sldMk cId="1694143154" sldId="3255"/>
        </pc:sldMkLst>
      </pc:sldChg>
      <pc:sldChg chg="del">
        <pc:chgData name="Kate Dooley" userId="5c151f10-f67c-4547-b7c8-bc0aa300febf" providerId="ADAL" clId="{08E2B66A-4C74-4B93-AB17-35978AC3211D}" dt="2020-03-30T13:47:20.340" v="385" actId="2696"/>
        <pc:sldMkLst>
          <pc:docMk/>
          <pc:sldMk cId="2619490075" sldId="3278"/>
        </pc:sldMkLst>
      </pc:sldChg>
      <pc:sldChg chg="modSp del">
        <pc:chgData name="Kate Dooley" userId="5c151f10-f67c-4547-b7c8-bc0aa300febf" providerId="ADAL" clId="{08E2B66A-4C74-4B93-AB17-35978AC3211D}" dt="2020-03-30T13:46:49.043" v="383" actId="2696"/>
        <pc:sldMkLst>
          <pc:docMk/>
          <pc:sldMk cId="3134723589" sldId="3285"/>
        </pc:sldMkLst>
        <pc:spChg chg="mod">
          <ac:chgData name="Kate Dooley" userId="5c151f10-f67c-4547-b7c8-bc0aa300febf" providerId="ADAL" clId="{08E2B66A-4C74-4B93-AB17-35978AC3211D}" dt="2020-03-30T13:38:56.125" v="43" actId="207"/>
          <ac:spMkLst>
            <pc:docMk/>
            <pc:sldMk cId="3134723589" sldId="3285"/>
            <ac:spMk id="11" creationId="{4C052CAB-979D-4DE5-B844-033843CE8D32}"/>
          </ac:spMkLst>
        </pc:spChg>
        <pc:spChg chg="mod">
          <ac:chgData name="Kate Dooley" userId="5c151f10-f67c-4547-b7c8-bc0aa300febf" providerId="ADAL" clId="{08E2B66A-4C74-4B93-AB17-35978AC3211D}" dt="2020-03-30T13:38:56.125" v="43" actId="207"/>
          <ac:spMkLst>
            <pc:docMk/>
            <pc:sldMk cId="3134723589" sldId="3285"/>
            <ac:spMk id="12" creationId="{5F35B90E-E4FE-4626-A7F7-AA962B7C0403}"/>
          </ac:spMkLst>
        </pc:spChg>
      </pc:sldChg>
      <pc:sldChg chg="modSp">
        <pc:chgData name="Kate Dooley" userId="5c151f10-f67c-4547-b7c8-bc0aa300febf" providerId="ADAL" clId="{08E2B66A-4C74-4B93-AB17-35978AC3211D}" dt="2020-03-30T13:39:09.390" v="45" actId="207"/>
        <pc:sldMkLst>
          <pc:docMk/>
          <pc:sldMk cId="3879925517" sldId="3286"/>
        </pc:sldMkLst>
        <pc:spChg chg="mod">
          <ac:chgData name="Kate Dooley" userId="5c151f10-f67c-4547-b7c8-bc0aa300febf" providerId="ADAL" clId="{08E2B66A-4C74-4B93-AB17-35978AC3211D}" dt="2020-03-30T13:39:09.390" v="45" actId="207"/>
          <ac:spMkLst>
            <pc:docMk/>
            <pc:sldMk cId="3879925517" sldId="3286"/>
            <ac:spMk id="10" creationId="{BD4830DA-2873-494C-8265-7C48C410A61A}"/>
          </ac:spMkLst>
        </pc:spChg>
      </pc:sldChg>
      <pc:sldChg chg="del">
        <pc:chgData name="Kate Dooley" userId="5c151f10-f67c-4547-b7c8-bc0aa300febf" providerId="ADAL" clId="{08E2B66A-4C74-4B93-AB17-35978AC3211D}" dt="2020-03-30T13:47:20.835" v="386" actId="2696"/>
        <pc:sldMkLst>
          <pc:docMk/>
          <pc:sldMk cId="539694258" sldId="3289"/>
        </pc:sldMkLst>
      </pc:sldChg>
      <pc:sldChg chg="del">
        <pc:chgData name="Kate Dooley" userId="5c151f10-f67c-4547-b7c8-bc0aa300febf" providerId="ADAL" clId="{08E2B66A-4C74-4B93-AB17-35978AC3211D}" dt="2020-03-30T13:47:20.052" v="384" actId="2696"/>
        <pc:sldMkLst>
          <pc:docMk/>
          <pc:sldMk cId="1206846676" sldId="3290"/>
        </pc:sldMkLst>
      </pc:sldChg>
      <pc:sldChg chg="del">
        <pc:chgData name="Kate Dooley" userId="5c151f10-f67c-4547-b7c8-bc0aa300febf" providerId="ADAL" clId="{08E2B66A-4C74-4B93-AB17-35978AC3211D}" dt="2020-03-30T13:47:21.224" v="387" actId="2696"/>
        <pc:sldMkLst>
          <pc:docMk/>
          <pc:sldMk cId="2462610141" sldId="3291"/>
        </pc:sldMkLst>
      </pc:sldChg>
      <pc:sldChg chg="addSp">
        <pc:chgData name="Kate Dooley" userId="5c151f10-f67c-4547-b7c8-bc0aa300febf" providerId="ADAL" clId="{08E2B66A-4C74-4B93-AB17-35978AC3211D}" dt="2020-03-30T13:37:44.458" v="9"/>
        <pc:sldMkLst>
          <pc:docMk/>
          <pc:sldMk cId="3588739986" sldId="3293"/>
        </pc:sldMkLst>
        <pc:spChg chg="add">
          <ac:chgData name="Kate Dooley" userId="5c151f10-f67c-4547-b7c8-bc0aa300febf" providerId="ADAL" clId="{08E2B66A-4C74-4B93-AB17-35978AC3211D}" dt="2020-03-30T13:37:44.458" v="9"/>
          <ac:spMkLst>
            <pc:docMk/>
            <pc:sldMk cId="3588739986" sldId="3293"/>
            <ac:spMk id="16" creationId="{39F18884-2716-44E8-9C43-3DAE18357F8E}"/>
          </ac:spMkLst>
        </pc:spChg>
      </pc:sldChg>
      <pc:sldChg chg="addSp delSp modSp">
        <pc:chgData name="Kate Dooley" userId="5c151f10-f67c-4547-b7c8-bc0aa300febf" providerId="ADAL" clId="{08E2B66A-4C74-4B93-AB17-35978AC3211D}" dt="2020-03-30T13:46:45.665" v="382" actId="1036"/>
        <pc:sldMkLst>
          <pc:docMk/>
          <pc:sldMk cId="3291631153" sldId="3295"/>
        </pc:sldMkLst>
        <pc:spChg chg="add del mod">
          <ac:chgData name="Kate Dooley" userId="5c151f10-f67c-4547-b7c8-bc0aa300febf" providerId="ADAL" clId="{08E2B66A-4C74-4B93-AB17-35978AC3211D}" dt="2020-03-30T13:37:41.155" v="8" actId="478"/>
          <ac:spMkLst>
            <pc:docMk/>
            <pc:sldMk cId="3291631153" sldId="3295"/>
            <ac:spMk id="3" creationId="{E98E83A7-EB1C-421D-A552-C95A681045ED}"/>
          </ac:spMkLst>
        </pc:spChg>
        <pc:spChg chg="del mod">
          <ac:chgData name="Kate Dooley" userId="5c151f10-f67c-4547-b7c8-bc0aa300febf" providerId="ADAL" clId="{08E2B66A-4C74-4B93-AB17-35978AC3211D}" dt="2020-03-30T13:37:38.790" v="7" actId="478"/>
          <ac:spMkLst>
            <pc:docMk/>
            <pc:sldMk cId="3291631153" sldId="3295"/>
            <ac:spMk id="4" creationId="{9A49423F-F07A-46E1-853C-C8482E5C25B2}"/>
          </ac:spMkLst>
        </pc:spChg>
        <pc:spChg chg="mod">
          <ac:chgData name="Kate Dooley" userId="5c151f10-f67c-4547-b7c8-bc0aa300febf" providerId="ADAL" clId="{08E2B66A-4C74-4B93-AB17-35978AC3211D}" dt="2020-03-30T13:37:08.776" v="5" actId="14100"/>
          <ac:spMkLst>
            <pc:docMk/>
            <pc:sldMk cId="3291631153" sldId="3295"/>
            <ac:spMk id="16" creationId="{C8EC04C1-A47F-401C-B780-1D5E3465E466}"/>
          </ac:spMkLst>
        </pc:spChg>
        <pc:spChg chg="mod">
          <ac:chgData name="Kate Dooley" userId="5c151f10-f67c-4547-b7c8-bc0aa300febf" providerId="ADAL" clId="{08E2B66A-4C74-4B93-AB17-35978AC3211D}" dt="2020-03-30T13:38:05.543" v="36" actId="14100"/>
          <ac:spMkLst>
            <pc:docMk/>
            <pc:sldMk cId="3291631153" sldId="3295"/>
            <ac:spMk id="17" creationId="{68E58E46-3310-4E67-86AF-D2C316C756F8}"/>
          </ac:spMkLst>
        </pc:spChg>
        <pc:spChg chg="add del mod">
          <ac:chgData name="Kate Dooley" userId="5c151f10-f67c-4547-b7c8-bc0aa300febf" providerId="ADAL" clId="{08E2B66A-4C74-4B93-AB17-35978AC3211D}" dt="2020-03-30T13:38:24.989" v="41" actId="767"/>
          <ac:spMkLst>
            <pc:docMk/>
            <pc:sldMk cId="3291631153" sldId="3295"/>
            <ac:spMk id="18" creationId="{918B97F9-1763-437E-89A1-F847647E3DEF}"/>
          </ac:spMkLst>
        </pc:spChg>
        <pc:spChg chg="mod">
          <ac:chgData name="Kate Dooley" userId="5c151f10-f67c-4547-b7c8-bc0aa300febf" providerId="ADAL" clId="{08E2B66A-4C74-4B93-AB17-35978AC3211D}" dt="2020-03-30T13:46:41.892" v="377" actId="14100"/>
          <ac:spMkLst>
            <pc:docMk/>
            <pc:sldMk cId="3291631153" sldId="3295"/>
            <ac:spMk id="25" creationId="{215E7AD3-0966-4648-8D1A-7314088D4C03}"/>
          </ac:spMkLst>
        </pc:spChg>
        <pc:spChg chg="mod">
          <ac:chgData name="Kate Dooley" userId="5c151f10-f67c-4547-b7c8-bc0aa300febf" providerId="ADAL" clId="{08E2B66A-4C74-4B93-AB17-35978AC3211D}" dt="2020-03-30T13:45:04.631" v="202" actId="14100"/>
          <ac:spMkLst>
            <pc:docMk/>
            <pc:sldMk cId="3291631153" sldId="3295"/>
            <ac:spMk id="26" creationId="{4751D3DA-69BC-4F82-A54B-AC48641EBF84}"/>
          </ac:spMkLst>
        </pc:spChg>
        <pc:spChg chg="mod">
          <ac:chgData name="Kate Dooley" userId="5c151f10-f67c-4547-b7c8-bc0aa300febf" providerId="ADAL" clId="{08E2B66A-4C74-4B93-AB17-35978AC3211D}" dt="2020-03-30T13:46:45.665" v="382" actId="1036"/>
          <ac:spMkLst>
            <pc:docMk/>
            <pc:sldMk cId="3291631153" sldId="3295"/>
            <ac:spMk id="28" creationId="{143711EE-3D97-4067-92D7-901B6C5D398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BE238B8-72BD-4049-A32E-7E3C349C5788}" type="datetime1">
              <a:rPr lang="en-GB" altLang="en-US"/>
              <a:pPr>
                <a:defRPr/>
              </a:pPr>
              <a:t>31/03/2020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A70B33A-3D24-4131-9157-04A6078899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8537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8251398-3DF5-4C8A-A45B-BE13B55D52B2}" type="datetime1">
              <a:rPr lang="en-GB" altLang="en-US"/>
              <a:pPr>
                <a:defRPr/>
              </a:pPr>
              <a:t>31/03/2020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FA39589-97C2-4827-B271-CEC207134A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5561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A39589-97C2-4827-B271-CEC207134A6F}" type="slidenum">
              <a:rPr/>
              <a:pPr/>
              <a:t>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852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A39589-97C2-4827-B271-CEC207134A6F}" type="slidenum">
              <a:rPr/>
              <a:pPr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11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A39589-97C2-4827-B271-CEC207134A6F}" type="slidenum">
              <a:rPr/>
              <a:pPr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46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A39589-97C2-4827-B271-CEC207134A6F}" type="slidenum">
              <a:rPr/>
              <a:pPr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876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A39589-97C2-4827-B271-CEC207134A6F}" type="slidenum">
              <a:rPr/>
              <a:pPr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8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A39589-97C2-4827-B271-CEC207134A6F}" type="slidenum">
              <a:rPr/>
              <a:pPr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118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A39589-97C2-4827-B271-CEC207134A6F}" type="slidenum">
              <a:rPr/>
              <a:pPr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11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A39589-97C2-4827-B271-CEC207134A6F}" type="slidenum">
              <a:rPr/>
              <a:pPr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830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65550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AC4CD38-4A9E-4BCD-AB94-4586E71AD3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413" y="288000"/>
            <a:ext cx="8437905" cy="369332"/>
          </a:xfrm>
        </p:spPr>
        <p:txBody>
          <a:bodyPr wrap="square">
            <a:spAutoFit/>
          </a:bodyPr>
          <a:lstStyle>
            <a:lvl1pPr>
              <a:defRPr sz="2400" baseline="0"/>
            </a:lvl1pPr>
          </a:lstStyle>
          <a:p>
            <a:r>
              <a:rPr lang="en-GB"/>
              <a:t>Add Title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497" y="163103"/>
            <a:ext cx="736092" cy="73153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25413" y="1367318"/>
            <a:ext cx="9255176" cy="48920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DA8616-BD69-48DD-B37D-37537A1C925B}"/>
              </a:ext>
            </a:extLst>
          </p:cNvPr>
          <p:cNvCxnSpPr/>
          <p:nvPr userDrawn="1"/>
        </p:nvCxnSpPr>
        <p:spPr>
          <a:xfrm flipH="1">
            <a:off x="0" y="1096963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06D9232-7BF7-4986-B878-BA90F20E4E70}"/>
              </a:ext>
            </a:extLst>
          </p:cNvPr>
          <p:cNvSpPr txBox="1"/>
          <p:nvPr userDrawn="1"/>
        </p:nvSpPr>
        <p:spPr>
          <a:xfrm>
            <a:off x="325413" y="6453336"/>
            <a:ext cx="9255176" cy="116635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endParaRPr lang="en-GB" sz="1150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3E7740-35B4-4703-B82A-AABD408F1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439" y="6381328"/>
            <a:ext cx="9164066" cy="385763"/>
          </a:xfrm>
        </p:spPr>
        <p:txBody>
          <a:bodyPr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Sources:</a:t>
            </a:r>
            <a:endParaRPr lang="en-GB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C78B2E34-1709-4ACE-A209-C6D37AB67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9504" y="6453336"/>
            <a:ext cx="416496" cy="391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79A90BDF-CA81-4EC9-9751-DFAEDE31597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56B64E-B66D-4996-9580-BA876F303A49}"/>
              </a:ext>
            </a:extLst>
          </p:cNvPr>
          <p:cNvCxnSpPr/>
          <p:nvPr userDrawn="1"/>
        </p:nvCxnSpPr>
        <p:spPr>
          <a:xfrm flipH="1">
            <a:off x="0" y="6445801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32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6FCEDBA-CEAD-4D11-95D9-467AC2081C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7841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6FCEDBA-CEAD-4D11-95D9-467AC2081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8CF2D7A4-E14F-41B2-8683-5A793EBBB1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7E3FE6-4EF7-4404-B89D-C9B3D825A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432" y="1541739"/>
            <a:ext cx="8420100" cy="1323703"/>
          </a:xfrm>
        </p:spPr>
        <p:txBody>
          <a:bodyPr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76F4C96-EA57-482A-A7D2-79379660D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432" y="2928564"/>
            <a:ext cx="6934200" cy="50044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  <a:cs typeface="Trade Gothic LT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71522-D037-48BC-B7DF-A574F55581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256" y="95901"/>
            <a:ext cx="2472322" cy="1380577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7C23E8E-79F4-419D-85F2-415F79F847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776870"/>
            <a:ext cx="9906000" cy="308113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44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75ED51-BC4D-4D8E-BD5E-84837DD08C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2122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75ED51-BC4D-4D8E-BD5E-84837DD08C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FE1C495-F283-4426-A991-4B25C53AAA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5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851999" y="1844928"/>
            <a:ext cx="5728589" cy="936000"/>
          </a:xfrm>
        </p:spPr>
        <p:txBody>
          <a:bodyPr/>
          <a:lstStyle>
            <a:lvl1pPr>
              <a:spcAft>
                <a:spcPts val="30"/>
              </a:spcAft>
              <a:defRPr sz="1400"/>
            </a:lvl1pPr>
            <a:lvl2pPr>
              <a:spcAft>
                <a:spcPts val="30"/>
              </a:spcAft>
              <a:defRPr sz="1400"/>
            </a:lvl2pPr>
            <a:lvl3pPr>
              <a:spcAft>
                <a:spcPts val="30"/>
              </a:spcAft>
              <a:defRPr sz="1400"/>
            </a:lvl3pPr>
            <a:lvl4pPr>
              <a:spcAft>
                <a:spcPts val="30"/>
              </a:spcAft>
              <a:defRPr sz="1400"/>
            </a:lvl4pPr>
            <a:lvl5pPr>
              <a:spcAft>
                <a:spcPts val="3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5413" y="1800000"/>
            <a:ext cx="9252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413" y="1844928"/>
            <a:ext cx="2262000" cy="936000"/>
          </a:xfrm>
        </p:spPr>
        <p:txBody>
          <a:bodyPr/>
          <a:lstStyle>
            <a:lvl1pPr>
              <a:lnSpc>
                <a:spcPct val="85000"/>
              </a:lnSpc>
              <a:defRPr sz="6500" b="1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31999" y="288000"/>
            <a:ext cx="8300585" cy="538609"/>
          </a:xfrm>
        </p:spPr>
        <p:txBody>
          <a:bodyPr wrap="square">
            <a:spAutoFit/>
          </a:bodyPr>
          <a:lstStyle>
            <a:lvl1pPr>
              <a:defRPr sz="3500" baseline="0"/>
            </a:lvl1pPr>
          </a:lstStyle>
          <a:p>
            <a:r>
              <a:rPr lang="en-GB"/>
              <a:t>Add Title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497" y="290277"/>
            <a:ext cx="736092" cy="7315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10FD73-4444-4B26-8091-29DCA6E51489}"/>
              </a:ext>
            </a:extLst>
          </p:cNvPr>
          <p:cNvCxnSpPr/>
          <p:nvPr userDrawn="1"/>
        </p:nvCxnSpPr>
        <p:spPr>
          <a:xfrm flipH="1">
            <a:off x="0" y="6356350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2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20151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AC4CD38-4A9E-4BCD-AB94-4586E71AD3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413" y="288000"/>
            <a:ext cx="8437905" cy="369332"/>
          </a:xfrm>
        </p:spPr>
        <p:txBody>
          <a:bodyPr wrap="square">
            <a:spAutoFit/>
          </a:bodyPr>
          <a:lstStyle>
            <a:lvl1pPr>
              <a:defRPr sz="2400" baseline="0"/>
            </a:lvl1pPr>
          </a:lstStyle>
          <a:p>
            <a:r>
              <a:rPr lang="en-GB"/>
              <a:t>Add Title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497" y="188982"/>
            <a:ext cx="736092" cy="73153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25413" y="1367317"/>
            <a:ext cx="2971403" cy="4869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DA8616-BD69-48DD-B37D-37537A1C925B}"/>
              </a:ext>
            </a:extLst>
          </p:cNvPr>
          <p:cNvCxnSpPr/>
          <p:nvPr userDrawn="1"/>
        </p:nvCxnSpPr>
        <p:spPr>
          <a:xfrm flipH="1">
            <a:off x="0" y="1096963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9F75BB-74A2-424B-9FBD-441BD084ED9A}"/>
              </a:ext>
            </a:extLst>
          </p:cNvPr>
          <p:cNvCxnSpPr/>
          <p:nvPr userDrawn="1"/>
        </p:nvCxnSpPr>
        <p:spPr>
          <a:xfrm flipH="1">
            <a:off x="0" y="6356350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E0416B2-BE85-4295-80F9-32DA5DA19D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67298" y="1367316"/>
            <a:ext cx="2971403" cy="4869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078C71-1007-4BF7-BBB4-503852194E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09186" y="1367317"/>
            <a:ext cx="2971403" cy="4869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E4F3D4E2-D4AB-4D18-A458-7C22FA726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9504" y="6453336"/>
            <a:ext cx="416496" cy="391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79A90BDF-CA81-4EC9-9751-DFAEDE3159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CE1735B-D55B-4D1C-B361-BF4408B07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5439" y="6381328"/>
            <a:ext cx="9164066" cy="385763"/>
          </a:xfrm>
        </p:spPr>
        <p:txBody>
          <a:bodyPr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Sources: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4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DEF80CA-3C7C-42D1-B60A-837AC48D14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773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DEF80CA-3C7C-42D1-B60A-837AC48D1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BEBFAA0-24E7-4F06-ACB8-48978A57C2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411" y="288000"/>
            <a:ext cx="8407173" cy="369332"/>
          </a:xfrm>
        </p:spPr>
        <p:txBody>
          <a:bodyPr wrap="square">
            <a:spAutoFit/>
          </a:bodyPr>
          <a:lstStyle>
            <a:lvl1pPr>
              <a:defRPr sz="2400" baseline="0"/>
            </a:lvl1pPr>
          </a:lstStyle>
          <a:p>
            <a:r>
              <a:rPr lang="en-GB"/>
              <a:t>Add Title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25413" y="1367318"/>
            <a:ext cx="4534587" cy="4869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0"/>
          </p:nvPr>
        </p:nvSpPr>
        <p:spPr>
          <a:xfrm>
            <a:off x="5042179" y="1367318"/>
            <a:ext cx="4534586" cy="4869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673" y="196926"/>
            <a:ext cx="736092" cy="7315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72A5CA-C23E-4F2D-AF06-E74E553C0448}"/>
              </a:ext>
            </a:extLst>
          </p:cNvPr>
          <p:cNvCxnSpPr/>
          <p:nvPr userDrawn="1"/>
        </p:nvCxnSpPr>
        <p:spPr>
          <a:xfrm flipH="1">
            <a:off x="0" y="1096963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5D6F3F-35A0-4148-9F6B-D10BC34FEAB2}"/>
              </a:ext>
            </a:extLst>
          </p:cNvPr>
          <p:cNvCxnSpPr/>
          <p:nvPr userDrawn="1"/>
        </p:nvCxnSpPr>
        <p:spPr>
          <a:xfrm flipH="1">
            <a:off x="0" y="6356350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9C38CE74-56D3-414B-9F67-0FAFF949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9504" y="6453336"/>
            <a:ext cx="416496" cy="391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79A90BDF-CA81-4EC9-9751-DFAEDE3159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AD2096-822D-4383-8C65-0383CFFDFE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439" y="6381328"/>
            <a:ext cx="9164066" cy="385763"/>
          </a:xfrm>
        </p:spPr>
        <p:txBody>
          <a:bodyPr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Sources: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DEF80CA-3C7C-42D1-B60A-837AC48D14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8401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DEF80CA-3C7C-42D1-B60A-837AC48D1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BEBFAA0-24E7-4F06-ACB8-48978A57C2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411" y="288000"/>
            <a:ext cx="8444013" cy="369332"/>
          </a:xfrm>
        </p:spPr>
        <p:txBody>
          <a:bodyPr wrap="square">
            <a:spAutoFit/>
          </a:bodyPr>
          <a:lstStyle>
            <a:lvl1pPr>
              <a:defRPr sz="2400" baseline="0"/>
            </a:lvl1pPr>
          </a:lstStyle>
          <a:p>
            <a:r>
              <a:rPr lang="en-GB"/>
              <a:t>Add Title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25413" y="1367317"/>
            <a:ext cx="4534587" cy="23497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0"/>
          </p:nvPr>
        </p:nvSpPr>
        <p:spPr>
          <a:xfrm>
            <a:off x="5042179" y="1367317"/>
            <a:ext cx="4534586" cy="23497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algn="l">
              <a:lnSpc>
                <a:spcPct val="110000"/>
              </a:lnSpc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673" y="196926"/>
            <a:ext cx="736092" cy="7315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72A5CA-C23E-4F2D-AF06-E74E553C0448}"/>
              </a:ext>
            </a:extLst>
          </p:cNvPr>
          <p:cNvCxnSpPr/>
          <p:nvPr userDrawn="1"/>
        </p:nvCxnSpPr>
        <p:spPr>
          <a:xfrm flipH="1">
            <a:off x="0" y="1096963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5D6F3F-35A0-4148-9F6B-D10BC34FEAB2}"/>
              </a:ext>
            </a:extLst>
          </p:cNvPr>
          <p:cNvCxnSpPr/>
          <p:nvPr userDrawn="1"/>
        </p:nvCxnSpPr>
        <p:spPr>
          <a:xfrm flipH="1">
            <a:off x="0" y="6356350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19331C-06A9-4877-9BF2-746ABE0C3DF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5413" y="3887603"/>
            <a:ext cx="4534587" cy="23497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algn="l">
              <a:lnSpc>
                <a:spcPct val="110000"/>
              </a:lnSpc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C9CF430-6DD5-4F99-937E-DAAFE872D1A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042179" y="3887603"/>
            <a:ext cx="4534586" cy="23497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algn="l">
              <a:lnSpc>
                <a:spcPct val="110000"/>
              </a:lnSpc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805C4670-FCA9-407A-ABD8-48AF8EEC1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9504" y="6453336"/>
            <a:ext cx="416496" cy="391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79A90BDF-CA81-4EC9-9751-DFAEDE3159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3C9D0C8-B674-478B-928D-DBB018792F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439" y="6381328"/>
            <a:ext cx="9164066" cy="385763"/>
          </a:xfrm>
        </p:spPr>
        <p:txBody>
          <a:bodyPr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Sources: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56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DEF80CA-3C7C-42D1-B60A-837AC48D14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310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DEF80CA-3C7C-42D1-B60A-837AC48D1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BEBFAA0-24E7-4F06-ACB8-48978A57C2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411" y="288000"/>
            <a:ext cx="8407173" cy="369332"/>
          </a:xfrm>
        </p:spPr>
        <p:txBody>
          <a:bodyPr wrap="square">
            <a:spAutoFit/>
          </a:bodyPr>
          <a:lstStyle>
            <a:lvl1pPr>
              <a:defRPr sz="2400" baseline="0"/>
            </a:lvl1pPr>
          </a:lstStyle>
          <a:p>
            <a:r>
              <a:rPr lang="en-GB"/>
              <a:t>Add Title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25413" y="1367318"/>
            <a:ext cx="1891283" cy="4869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0"/>
          </p:nvPr>
        </p:nvSpPr>
        <p:spPr>
          <a:xfrm>
            <a:off x="2720752" y="1367318"/>
            <a:ext cx="6856013" cy="4869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673" y="196926"/>
            <a:ext cx="736092" cy="7315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72A5CA-C23E-4F2D-AF06-E74E553C0448}"/>
              </a:ext>
            </a:extLst>
          </p:cNvPr>
          <p:cNvCxnSpPr/>
          <p:nvPr userDrawn="1"/>
        </p:nvCxnSpPr>
        <p:spPr>
          <a:xfrm flipH="1">
            <a:off x="0" y="1096963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5D6F3F-35A0-4148-9F6B-D10BC34FEAB2}"/>
              </a:ext>
            </a:extLst>
          </p:cNvPr>
          <p:cNvCxnSpPr/>
          <p:nvPr userDrawn="1"/>
        </p:nvCxnSpPr>
        <p:spPr>
          <a:xfrm flipH="1">
            <a:off x="0" y="6356350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9C38CE74-56D3-414B-9F67-0FAFF949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9504" y="6453336"/>
            <a:ext cx="416496" cy="391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79A90BDF-CA81-4EC9-9751-DFAEDE3159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9D326C-8A72-4EA4-AEF2-79DEF55F29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439" y="6381328"/>
            <a:ext cx="9164066" cy="385763"/>
          </a:xfrm>
        </p:spPr>
        <p:txBody>
          <a:bodyPr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Sources: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2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DEF80CA-3C7C-42D1-B60A-837AC48D14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1591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DEF80CA-3C7C-42D1-B60A-837AC48D1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BEBFAA0-24E7-4F06-ACB8-48978A57C2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411" y="288000"/>
            <a:ext cx="8407173" cy="369332"/>
          </a:xfrm>
        </p:spPr>
        <p:txBody>
          <a:bodyPr wrap="square">
            <a:spAutoFit/>
          </a:bodyPr>
          <a:lstStyle>
            <a:lvl1pPr>
              <a:defRPr sz="2400" baseline="0"/>
            </a:lvl1pPr>
          </a:lstStyle>
          <a:p>
            <a:r>
              <a:rPr lang="en-GB"/>
              <a:t>Add Title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25413" y="1367318"/>
            <a:ext cx="1891283" cy="4869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0"/>
          </p:nvPr>
        </p:nvSpPr>
        <p:spPr>
          <a:xfrm>
            <a:off x="2720752" y="1367318"/>
            <a:ext cx="3168345" cy="4869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673" y="196926"/>
            <a:ext cx="736092" cy="7315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72A5CA-C23E-4F2D-AF06-E74E553C0448}"/>
              </a:ext>
            </a:extLst>
          </p:cNvPr>
          <p:cNvCxnSpPr/>
          <p:nvPr userDrawn="1"/>
        </p:nvCxnSpPr>
        <p:spPr>
          <a:xfrm flipH="1">
            <a:off x="0" y="1096963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5D6F3F-35A0-4148-9F6B-D10BC34FEAB2}"/>
              </a:ext>
            </a:extLst>
          </p:cNvPr>
          <p:cNvCxnSpPr/>
          <p:nvPr userDrawn="1"/>
        </p:nvCxnSpPr>
        <p:spPr>
          <a:xfrm flipH="1">
            <a:off x="0" y="6356350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9C38CE74-56D3-414B-9F67-0FAFF949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9504" y="6453336"/>
            <a:ext cx="416496" cy="391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79A90BDF-CA81-4EC9-9751-DFAEDE3159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6F27D6-BF39-4D7A-841D-225F4C4CC27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1487" y="1367318"/>
            <a:ext cx="3168345" cy="4869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4405745-B31A-48C4-9608-8DF9339731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439" y="6381328"/>
            <a:ext cx="9164066" cy="385763"/>
          </a:xfrm>
        </p:spPr>
        <p:txBody>
          <a:bodyPr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Sources: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4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DEF80CA-3C7C-42D1-B60A-837AC48D14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454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DEF80CA-3C7C-42D1-B60A-837AC48D1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BEBFAA0-24E7-4F06-ACB8-48978A57C2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411" y="288000"/>
            <a:ext cx="8407173" cy="369332"/>
          </a:xfrm>
        </p:spPr>
        <p:txBody>
          <a:bodyPr wrap="square">
            <a:spAutoFit/>
          </a:bodyPr>
          <a:lstStyle>
            <a:lvl1pPr>
              <a:defRPr sz="2400" baseline="0"/>
            </a:lvl1pPr>
          </a:lstStyle>
          <a:p>
            <a:r>
              <a:rPr lang="en-GB"/>
              <a:t>Add Title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25413" y="1367318"/>
            <a:ext cx="1891283" cy="4869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0"/>
          </p:nvPr>
        </p:nvSpPr>
        <p:spPr>
          <a:xfrm>
            <a:off x="2720752" y="1367319"/>
            <a:ext cx="3168345" cy="2277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673" y="196926"/>
            <a:ext cx="736092" cy="7315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72A5CA-C23E-4F2D-AF06-E74E553C0448}"/>
              </a:ext>
            </a:extLst>
          </p:cNvPr>
          <p:cNvCxnSpPr/>
          <p:nvPr userDrawn="1"/>
        </p:nvCxnSpPr>
        <p:spPr>
          <a:xfrm flipH="1">
            <a:off x="0" y="1096963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5D6F3F-35A0-4148-9F6B-D10BC34FEAB2}"/>
              </a:ext>
            </a:extLst>
          </p:cNvPr>
          <p:cNvCxnSpPr/>
          <p:nvPr userDrawn="1"/>
        </p:nvCxnSpPr>
        <p:spPr>
          <a:xfrm flipH="1">
            <a:off x="0" y="6356350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9C38CE74-56D3-414B-9F67-0FAFF949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9504" y="6453336"/>
            <a:ext cx="416496" cy="391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79A90BDF-CA81-4EC9-9751-DFAEDE3159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6F27D6-BF39-4D7A-841D-225F4C4CC27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1487" y="1367319"/>
            <a:ext cx="3168345" cy="2277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2E0128A-9995-430F-A5AC-D73C0FB50E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18954" y="3959602"/>
            <a:ext cx="3168345" cy="2277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5F36B9-04C6-4865-A714-1B8E68E6325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99689" y="3959602"/>
            <a:ext cx="3168345" cy="2277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>
                <a:solidFill>
                  <a:schemeClr val="bg2"/>
                </a:solidFill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solidFill>
                  <a:schemeClr val="bg2"/>
                </a:solidFill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000000"/>
                </a:solidFill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rgbClr val="808080"/>
                </a:solidFill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rgbClr val="808080"/>
                </a:solidFill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/>
            </a:lvl9pPr>
          </a:lstStyle>
          <a:p>
            <a:pPr marL="360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0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000" marR="0" lvl="2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00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6000" marR="0" lvl="4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6860F61-19A2-4C62-8EB9-9602A9C24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439" y="6381328"/>
            <a:ext cx="9164066" cy="385763"/>
          </a:xfrm>
        </p:spPr>
        <p:txBody>
          <a:bodyPr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Sources: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6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6000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AC4CD38-4A9E-4BCD-AB94-4586E71AD3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413" y="288000"/>
            <a:ext cx="8437905" cy="369332"/>
          </a:xfrm>
        </p:spPr>
        <p:txBody>
          <a:bodyPr wrap="square">
            <a:spAutoFit/>
          </a:bodyPr>
          <a:lstStyle>
            <a:lvl1pPr>
              <a:defRPr sz="2400" baseline="0"/>
            </a:lvl1pPr>
          </a:lstStyle>
          <a:p>
            <a:r>
              <a:rPr lang="en-GB"/>
              <a:t>Add Title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497" y="188982"/>
            <a:ext cx="736092" cy="7315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DA8616-BD69-48DD-B37D-37537A1C925B}"/>
              </a:ext>
            </a:extLst>
          </p:cNvPr>
          <p:cNvCxnSpPr/>
          <p:nvPr userDrawn="1"/>
        </p:nvCxnSpPr>
        <p:spPr>
          <a:xfrm flipH="1">
            <a:off x="0" y="1096963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9F75BB-74A2-424B-9FBD-441BD084ED9A}"/>
              </a:ext>
            </a:extLst>
          </p:cNvPr>
          <p:cNvCxnSpPr/>
          <p:nvPr userDrawn="1"/>
        </p:nvCxnSpPr>
        <p:spPr>
          <a:xfrm flipH="1">
            <a:off x="0" y="6356350"/>
            <a:ext cx="9906000" cy="0"/>
          </a:xfrm>
          <a:prstGeom prst="line">
            <a:avLst/>
          </a:prstGeom>
          <a:ln w="12700">
            <a:solidFill>
              <a:srgbClr val="2D2D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68FDDC4D-6001-456D-B5C1-E2C0833AC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9504" y="6453336"/>
            <a:ext cx="416496" cy="391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79A90BDF-CA81-4EC9-9751-DFAEDE3159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F5AA413-F755-468A-A37E-52729BE192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439" y="6381328"/>
            <a:ext cx="9164066" cy="385763"/>
          </a:xfrm>
        </p:spPr>
        <p:txBody>
          <a:bodyPr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Sources: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5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D32538D-8BC0-4F59-B6A2-76C7177665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74312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D32538D-8BC0-4F59-B6A2-76C717766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9AF9BE0-F895-4624-9CBE-050B0FBE259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880000"/>
            <a:ext cx="9018438" cy="492443"/>
          </a:xfrm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Sub-divider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8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628866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728B084-84B0-487F-82DB-8B5855E62074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136524"/>
            <a:ext cx="8412497" cy="9604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40783"/>
            <a:ext cx="9057504" cy="50155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81C53D-9E85-4B6E-9C0F-BACC1AE9D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9504" y="6453336"/>
            <a:ext cx="416496" cy="391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79A90BDF-CA81-4EC9-9751-DFAEDE3159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9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101" r:id="rId2"/>
    <p:sldLayoutId id="2147484104" r:id="rId3"/>
    <p:sldLayoutId id="2147484102" r:id="rId4"/>
    <p:sldLayoutId id="2147484094" r:id="rId5"/>
    <p:sldLayoutId id="2147484106" r:id="rId6"/>
    <p:sldLayoutId id="2147484107" r:id="rId7"/>
    <p:sldLayoutId id="2147484103" r:id="rId8"/>
    <p:sldLayoutId id="2147484099" r:id="rId9"/>
    <p:sldLayoutId id="2147484092" r:id="rId10"/>
    <p:sldLayoutId id="214748409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" indent="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2159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159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Courier New" panose="02070309020205020404" pitchFamily="49" charset="0"/>
        <a:buChar char="o"/>
        <a:tabLst/>
        <a:defRPr sz="1100" kern="1200">
          <a:solidFill>
            <a:schemeClr val="bg2"/>
          </a:solidFill>
          <a:latin typeface="+mn-lt"/>
          <a:ea typeface="+mn-ea"/>
          <a:cs typeface="+mn-cs"/>
        </a:defRPr>
      </a:lvl3pPr>
      <a:lvl4pPr marL="803275" indent="-2159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tabLst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" indent="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13" indent="-215900" algn="l" defTabSz="265113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38163" indent="-2159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Courier New" panose="02070309020205020404" pitchFamily="49" charset="0"/>
        <a:buChar char="o"/>
        <a:defRPr sz="1100" kern="1200">
          <a:solidFill>
            <a:schemeClr val="bg2"/>
          </a:solidFill>
          <a:latin typeface="+mn-lt"/>
          <a:ea typeface="+mn-ea"/>
          <a:cs typeface="+mn-cs"/>
        </a:defRPr>
      </a:lvl7pPr>
      <a:lvl8pPr marL="803275" indent="-2159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100" kern="1200">
          <a:solidFill>
            <a:schemeClr val="bg2"/>
          </a:solidFill>
          <a:latin typeface="+mn-lt"/>
          <a:ea typeface="+mn-ea"/>
          <a:cs typeface="+mn-cs"/>
        </a:defRPr>
      </a:lvl8pPr>
      <a:lvl9pPr marL="36000" indent="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7.xml"/><Relationship Id="rId7" Type="http://schemas.openxmlformats.org/officeDocument/2006/relationships/image" Target="../media/image3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9.xml"/><Relationship Id="rId7" Type="http://schemas.openxmlformats.org/officeDocument/2006/relationships/image" Target="../media/image6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1.xml"/><Relationship Id="rId7" Type="http://schemas.openxmlformats.org/officeDocument/2006/relationships/image" Target="../media/image6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4.png"/><Relationship Id="rId5" Type="http://schemas.openxmlformats.org/officeDocument/2006/relationships/notesSlide" Target="../notesSlides/notesSlide8.xml"/><Relationship Id="rId10" Type="http://schemas.openxmlformats.org/officeDocument/2006/relationships/image" Target="cid:9A56986A-24B5-4606-8E18-2F2FC722FC68" TargetMode="Externa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.xml"/><Relationship Id="rId7" Type="http://schemas.openxmlformats.org/officeDocument/2006/relationships/image" Target="../media/image6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0.sv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6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tags" Target="../tags/tag35.xml"/><Relationship Id="rId7" Type="http://schemas.openxmlformats.org/officeDocument/2006/relationships/image" Target="../media/image6.emf"/><Relationship Id="rId12" Type="http://schemas.openxmlformats.org/officeDocument/2006/relationships/image" Target="../media/image15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4.sv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6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8FBC5-E90A-43F3-A567-2DC01EB66C4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3104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8FBC5-E90A-43F3-A567-2DC01EB66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85DBAB9-EAC6-4600-9698-33199A66B2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GB" sz="30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94693-98FA-4750-8FB1-E9554C359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432" y="1322245"/>
            <a:ext cx="8739534" cy="1323703"/>
          </a:xfrm>
        </p:spPr>
        <p:txBody>
          <a:bodyPr/>
          <a:lstStyle/>
          <a:p>
            <a:pPr rtl="0"/>
            <a:r>
              <a:rPr lang="pt-PT" dirty="0"/>
              <a:t>COVID-19</a:t>
            </a:r>
            <a:br>
              <a:rPr lang="en-GB" dirty="0"/>
            </a:br>
            <a:br>
              <a:rPr lang="en-GB" dirty="0"/>
            </a:br>
            <a:r>
              <a:rPr lang="pt-PT" dirty="0"/>
              <a:t>Distanciamento Social no Contexto Africano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CB493-1F57-4EEC-9417-093337659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432" y="3369239"/>
            <a:ext cx="6934200" cy="500441"/>
          </a:xfrm>
        </p:spPr>
        <p:txBody>
          <a:bodyPr/>
          <a:lstStyle/>
          <a:p>
            <a:pPr rtl="0"/>
            <a:r>
              <a:rPr lang="pt-PT" dirty="0"/>
              <a:t>30 de março de 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38C8F-F587-4C99-8894-2077681525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45" t="5635" r="2904" b="5939"/>
          <a:stretch/>
        </p:blipFill>
        <p:spPr>
          <a:xfrm>
            <a:off x="0" y="3992559"/>
            <a:ext cx="9906000" cy="29648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4D60B9-17F0-408D-8A84-E98F5512FEDE}"/>
              </a:ext>
            </a:extLst>
          </p:cNvPr>
          <p:cNvSpPr/>
          <p:nvPr/>
        </p:nvSpPr>
        <p:spPr>
          <a:xfrm>
            <a:off x="4831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pt-P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EE25F-76B8-49F8-A183-B631AF68EF3D}"/>
              </a:ext>
            </a:extLst>
          </p:cNvPr>
          <p:cNvSpPr/>
          <p:nvPr/>
        </p:nvSpPr>
        <p:spPr>
          <a:xfrm>
            <a:off x="4831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pt-P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9519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5E7C06-0F93-4CCC-A172-63E5A19686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5E7C06-0F93-4CCC-A172-63E5A19686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AA8585B-3927-463E-988A-1A5E0FF003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GB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90E54-C6D0-4548-BA17-948BA851E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66" y="23120"/>
            <a:ext cx="8734132" cy="1107996"/>
          </a:xfrm>
        </p:spPr>
        <p:txBody>
          <a:bodyPr/>
          <a:lstStyle/>
          <a:p>
            <a:pPr rtl="0"/>
            <a:r>
              <a:rPr lang="pt-PT" sz="1800" dirty="0">
                <a:solidFill>
                  <a:srgbClr val="2D2D5F"/>
                </a:solidFill>
              </a:rPr>
              <a:t>Embora os mais ricos prefiram o "lockdown", o preço é demasiado elevado para demasiadas pessoas. É necessária uma campanha de mobilização social </a:t>
            </a:r>
            <a:r>
              <a:rPr lang="pt-PT" sz="1800" b="1" dirty="0">
                <a:solidFill>
                  <a:srgbClr val="2D2D5F"/>
                </a:solidFill>
              </a:rPr>
              <a:t>estratificada </a:t>
            </a:r>
            <a:r>
              <a:rPr lang="pt-PT" sz="1800" dirty="0">
                <a:solidFill>
                  <a:srgbClr val="2D2D5F"/>
                </a:solidFill>
              </a:rPr>
              <a:t>que ajude todas as pessoas a compreender a sua responsabilidade de proteger os outros.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9727-F294-4F23-A452-CB0B20CD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79A90BDF-CA81-4EC9-9751-DFAEDE31597B}" type="slidenum">
              <a:rPr>
                <a:latin typeface="+mj-lt"/>
              </a:rPr>
              <a:pPr/>
              <a:t>9</a:t>
            </a:fld>
            <a:endParaRPr dirty="0">
              <a:latin typeface="+mj-lt"/>
            </a:endParaRPr>
          </a:p>
        </p:txBody>
      </p:sp>
      <p:pic>
        <p:nvPicPr>
          <p:cNvPr id="53" name="Graphic 52" descr="Two Men">
            <a:extLst>
              <a:ext uri="{FF2B5EF4-FFF2-40B4-BE49-F238E27FC236}">
                <a16:creationId xmlns:a16="http://schemas.microsoft.com/office/drawing/2014/main" id="{012DD3D2-6921-4B34-B4FC-FF6CD2B17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7267" y="3366618"/>
            <a:ext cx="914400" cy="914400"/>
          </a:xfrm>
          <a:prstGeom prst="rect">
            <a:avLst/>
          </a:prstGeom>
        </p:spPr>
      </p:pic>
      <p:sp>
        <p:nvSpPr>
          <p:cNvPr id="73" name="Nom1">
            <a:extLst>
              <a:ext uri="{FF2B5EF4-FFF2-40B4-BE49-F238E27FC236}">
                <a16:creationId xmlns:a16="http://schemas.microsoft.com/office/drawing/2014/main" id="{A3E29F4A-EBDC-4EA8-B9A1-F48AEC046DE9}"/>
              </a:ext>
            </a:extLst>
          </p:cNvPr>
          <p:cNvSpPr/>
          <p:nvPr/>
        </p:nvSpPr>
        <p:spPr>
          <a:xfrm>
            <a:off x="1962806" y="1664342"/>
            <a:ext cx="7729834" cy="1016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750" rtlCol="0" anchor="t"/>
          <a:lstStyle/>
          <a:p>
            <a:pPr marL="232172" indent="-232172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350" kern="0" dirty="0">
                <a:solidFill>
                  <a:prstClr val="black"/>
                </a:solidFill>
              </a:rPr>
              <a:t>As pessoas que podem ficar em casa, trabalhar a partir de casa e reduzir o contacto com os outros devem ser aconselhadas a fazê-lo, para ajudar a parar a propagação do vírus</a:t>
            </a:r>
          </a:p>
          <a:p>
            <a:pPr marL="232172" indent="-232172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350" kern="0" dirty="0">
                <a:solidFill>
                  <a:prstClr val="black"/>
                </a:solidFill>
              </a:rPr>
              <a:t>De modo semelhante, as pessoas com capacidade financeira para permanecer em casa devem compreender que nem todas as pessoas terão a capacidade de fazê-lo.</a:t>
            </a:r>
          </a:p>
        </p:txBody>
      </p:sp>
      <p:sp>
        <p:nvSpPr>
          <p:cNvPr id="74" name="Nom2">
            <a:extLst>
              <a:ext uri="{FF2B5EF4-FFF2-40B4-BE49-F238E27FC236}">
                <a16:creationId xmlns:a16="http://schemas.microsoft.com/office/drawing/2014/main" id="{9BA47CE9-86C0-4F01-BE46-C1C4665BAFBA}"/>
              </a:ext>
            </a:extLst>
          </p:cNvPr>
          <p:cNvSpPr/>
          <p:nvPr/>
        </p:nvSpPr>
        <p:spPr>
          <a:xfrm>
            <a:off x="1962806" y="2940232"/>
            <a:ext cx="7729834" cy="1275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750" rtlCol="0" anchor="t"/>
          <a:lstStyle/>
          <a:p>
            <a:pPr marL="285750" indent="-2857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350" kern="0" dirty="0">
                <a:solidFill>
                  <a:prstClr val="black"/>
                </a:solidFill>
              </a:rPr>
              <a:t>Para as pessoas que continuam a precisar de trabalhar/comprar alimentos nos mercados, deve-se garantir que compreendem a importância de manter a distância das outras pessoas.</a:t>
            </a:r>
          </a:p>
          <a:p>
            <a:pPr marL="285750" indent="-2857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350" kern="0" dirty="0">
                <a:solidFill>
                  <a:prstClr val="black"/>
                </a:solidFill>
              </a:rPr>
              <a:t>Ajudar os grupos mais vulneráveis a protegerem-se uns aos outros, p. ex. ao fornecer máscaras aos trabalhadores de mercados ou equipamento para lavar as mãos nas comunidades</a:t>
            </a:r>
          </a:p>
        </p:txBody>
      </p:sp>
      <p:sp>
        <p:nvSpPr>
          <p:cNvPr id="76" name="Nom1">
            <a:extLst>
              <a:ext uri="{FF2B5EF4-FFF2-40B4-BE49-F238E27FC236}">
                <a16:creationId xmlns:a16="http://schemas.microsoft.com/office/drawing/2014/main" id="{01AF49C7-AFE8-4425-8290-8DAAB7005879}"/>
              </a:ext>
            </a:extLst>
          </p:cNvPr>
          <p:cNvSpPr/>
          <p:nvPr/>
        </p:nvSpPr>
        <p:spPr>
          <a:xfrm>
            <a:off x="390524" y="1664342"/>
            <a:ext cx="2053392" cy="1016668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prstClr val="white"/>
                </a:solidFill>
              </a:rPr>
              <a:t>Ficar em casa sempre que possível</a:t>
            </a:r>
          </a:p>
        </p:txBody>
      </p:sp>
      <p:sp>
        <p:nvSpPr>
          <p:cNvPr id="77" name="Nom2">
            <a:extLst>
              <a:ext uri="{FF2B5EF4-FFF2-40B4-BE49-F238E27FC236}">
                <a16:creationId xmlns:a16="http://schemas.microsoft.com/office/drawing/2014/main" id="{3603D5A0-BE46-496F-9DDE-F68823566EFF}"/>
              </a:ext>
            </a:extLst>
          </p:cNvPr>
          <p:cNvSpPr/>
          <p:nvPr/>
        </p:nvSpPr>
        <p:spPr>
          <a:xfrm>
            <a:off x="547280" y="2940233"/>
            <a:ext cx="2053392" cy="1275890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prstClr val="white"/>
                </a:solidFill>
              </a:rPr>
              <a:t>Lembre-se de manter a distância em público</a:t>
            </a:r>
          </a:p>
        </p:txBody>
      </p:sp>
      <p:sp>
        <p:nvSpPr>
          <p:cNvPr id="13" name="Nom2">
            <a:extLst>
              <a:ext uri="{FF2B5EF4-FFF2-40B4-BE49-F238E27FC236}">
                <a16:creationId xmlns:a16="http://schemas.microsoft.com/office/drawing/2014/main" id="{450E3ABA-297F-4024-A8A4-3431E1F50540}"/>
              </a:ext>
            </a:extLst>
          </p:cNvPr>
          <p:cNvSpPr/>
          <p:nvPr/>
        </p:nvSpPr>
        <p:spPr>
          <a:xfrm>
            <a:off x="1962806" y="4319260"/>
            <a:ext cx="7729834" cy="1185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750" rtlCol="0" anchor="t"/>
          <a:lstStyle/>
          <a:p>
            <a:pPr marL="285750" indent="-2857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350" kern="0" dirty="0">
                <a:solidFill>
                  <a:prstClr val="black"/>
                </a:solidFill>
              </a:rPr>
              <a:t>Deve-se garantir que há um centro de atendimento telefónico, que as pessoas que apresentem sintomas possam contactar. Ajudará a acompanhar a propagação da doença.</a:t>
            </a:r>
          </a:p>
          <a:p>
            <a:pPr marL="285750" indent="-2857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350" kern="0" dirty="0">
                <a:solidFill>
                  <a:prstClr val="black"/>
                </a:solidFill>
              </a:rPr>
              <a:t>Devem ser feitos testes às pessoas sintomáticas e devem ser implementadas medidas para as isolar com os bens necessários</a:t>
            </a:r>
          </a:p>
          <a:p>
            <a:pPr marL="285750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350" kern="0" dirty="0">
              <a:solidFill>
                <a:prstClr val="black"/>
              </a:solidFill>
            </a:endParaRPr>
          </a:p>
        </p:txBody>
      </p:sp>
      <p:sp>
        <p:nvSpPr>
          <p:cNvPr id="14" name="Nom2">
            <a:extLst>
              <a:ext uri="{FF2B5EF4-FFF2-40B4-BE49-F238E27FC236}">
                <a16:creationId xmlns:a16="http://schemas.microsoft.com/office/drawing/2014/main" id="{B823E1CE-2878-453B-9B93-7D12B4CE0C18}"/>
              </a:ext>
            </a:extLst>
          </p:cNvPr>
          <p:cNvSpPr/>
          <p:nvPr/>
        </p:nvSpPr>
        <p:spPr>
          <a:xfrm>
            <a:off x="534217" y="4319260"/>
            <a:ext cx="2053392" cy="118545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prstClr val="white"/>
                </a:solidFill>
              </a:rPr>
              <a:t>As pessoas doentes devem pedir assistência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2ED4D-07AF-4A78-8F29-C6F4FDA56ED5}"/>
              </a:ext>
            </a:extLst>
          </p:cNvPr>
          <p:cNvSpPr txBox="1"/>
          <p:nvPr/>
        </p:nvSpPr>
        <p:spPr>
          <a:xfrm>
            <a:off x="4234070" y="5536095"/>
            <a:ext cx="5175921" cy="509357"/>
          </a:xfrm>
          <a:prstGeom prst="rect">
            <a:avLst/>
          </a:prstGeom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bIns="0" rtlCol="0" anchor="ctr">
            <a:noAutofit/>
          </a:bodyPr>
          <a:lstStyle/>
          <a:p>
            <a:pPr algn="r" rtl="0"/>
            <a:r>
              <a:rPr lang="pt-PT" sz="1300" b="0" i="1" dirty="0">
                <a:latin typeface="+mn-lt"/>
              </a:rPr>
              <a:t>O Instituto Tony Blair irá publicar mais informações sobre as melhores práticas de mobilização social</a:t>
            </a:r>
          </a:p>
        </p:txBody>
      </p:sp>
    </p:spTree>
    <p:extLst>
      <p:ext uri="{BB962C8B-B14F-4D97-AF65-F5344CB8AC3E}">
        <p14:creationId xmlns:p14="http://schemas.microsoft.com/office/powerpoint/2010/main" val="170275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6AD185D-05CE-4FDD-A783-253FA774A2F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A6AD185D-05CE-4FDD-A783-253FA774A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A16C31FE-CCC7-4D19-9C4E-2D6968FF8B0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GB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7DD8-552E-45A3-80C3-D7C0AAD7E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073" y="102497"/>
            <a:ext cx="8532023" cy="615553"/>
          </a:xfrm>
        </p:spPr>
        <p:txBody>
          <a:bodyPr/>
          <a:lstStyle/>
          <a:p>
            <a:pPr rtl="0"/>
            <a:r>
              <a:rPr lang="pt-PT" sz="2000" dirty="0">
                <a:solidFill>
                  <a:schemeClr val="accent1"/>
                </a:solidFill>
              </a:rPr>
              <a:t>As mensagens comportamentais devem enfatizar que a responsabilidade de proteger os outros é partilhada por todos os indivíduos. Um caso não identificado pode resultar em mil novos casos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FFC67-00EA-455A-A638-59D7482E9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79A90BDF-CA81-4EC9-9751-DFAEDE31597B}" type="slidenum">
              <a:rPr/>
              <a:pPr/>
              <a:t>10</a:t>
            </a:fld>
            <a:endParaRPr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9D3AB57-0FC1-4809-9322-C89DCBC4D910}"/>
              </a:ext>
            </a:extLst>
          </p:cNvPr>
          <p:cNvSpPr txBox="1">
            <a:spLocks/>
          </p:cNvSpPr>
          <p:nvPr/>
        </p:nvSpPr>
        <p:spPr>
          <a:xfrm>
            <a:off x="605096" y="1170296"/>
            <a:ext cx="8884408" cy="597819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pt-PT" sz="1400" b="1" dirty="0">
                <a:solidFill>
                  <a:srgbClr val="002060"/>
                </a:solidFill>
              </a:rPr>
              <a:t>Coreia do Sul</a:t>
            </a:r>
            <a:r>
              <a:rPr lang="pt-PT" sz="1400" dirty="0">
                <a:solidFill>
                  <a:srgbClr val="002060"/>
                </a:solidFill>
              </a:rPr>
              <a:t>: o rastreamento dos contactos dos casos vindos do exterior parecia estar a funcionar, até ao 31.° paciente. Sem qualquer ligação a nenhum prévio caso, o 31.° paciente transmitiu o vírus a mais de mil pessoas.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C0960E-9428-48C2-9944-519364140045}"/>
              </a:ext>
            </a:extLst>
          </p:cNvPr>
          <p:cNvSpPr txBox="1"/>
          <p:nvPr/>
        </p:nvSpPr>
        <p:spPr>
          <a:xfrm>
            <a:off x="798098" y="4677374"/>
            <a:ext cx="1077810" cy="796620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38" b="1" u="sng" dirty="0">
                <a:solidFill>
                  <a:srgbClr val="0070C0"/>
                </a:solidFill>
                <a:latin typeface="Calibri" panose="020F0502020204030204"/>
                <a:ea typeface="+mn-ea"/>
              </a:rPr>
              <a:t>5 de fevereiro</a:t>
            </a:r>
          </a:p>
          <a:p>
            <a:pPr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srgbClr val="003C71"/>
                </a:solidFill>
                <a:latin typeface="Calibri" panose="020F0502020204030204"/>
                <a:ea typeface="+mn-ea"/>
              </a:rPr>
              <a:t>‘Vírus contido’</a:t>
            </a:r>
          </a:p>
          <a:p>
            <a:pPr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srgbClr val="003C71"/>
                </a:solidFill>
                <a:latin typeface="Calibri" panose="020F0502020204030204"/>
                <a:ea typeface="+mn-ea"/>
              </a:rPr>
              <a:t>somente 30 casos</a:t>
            </a:r>
          </a:p>
          <a:p>
            <a:pPr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srgbClr val="003C71"/>
                </a:solidFill>
                <a:latin typeface="Calibri" panose="020F0502020204030204"/>
                <a:ea typeface="+mn-ea"/>
              </a:rPr>
              <a:t>Importados: 30%</a:t>
            </a:r>
          </a:p>
          <a:p>
            <a:pPr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srgbClr val="003C71"/>
                </a:solidFill>
                <a:latin typeface="Calibri" panose="020F0502020204030204"/>
                <a:ea typeface="+mn-ea"/>
              </a:rPr>
              <a:t>Da comunidade: 70%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FF72AB-F81A-4CDF-9254-F66F9E030186}"/>
              </a:ext>
            </a:extLst>
          </p:cNvPr>
          <p:cNvCxnSpPr/>
          <p:nvPr/>
        </p:nvCxnSpPr>
        <p:spPr>
          <a:xfrm>
            <a:off x="1168838" y="3041510"/>
            <a:ext cx="0" cy="149175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1CC5541-9381-4584-B4E9-10AD7F517704}"/>
              </a:ext>
            </a:extLst>
          </p:cNvPr>
          <p:cNvSpPr txBox="1"/>
          <p:nvPr/>
        </p:nvSpPr>
        <p:spPr>
          <a:xfrm>
            <a:off x="739262" y="3684458"/>
            <a:ext cx="939851" cy="2123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38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16 dias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B81ACC0-52CD-49DC-8777-2C53996160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837" t="40775" r="36553" b="28837"/>
          <a:stretch/>
        </p:blipFill>
        <p:spPr>
          <a:xfrm>
            <a:off x="5579593" y="2119575"/>
            <a:ext cx="2386531" cy="137765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2" name="9A56986A-24B5-4606-8E18-2F2FC722FC68">
            <a:extLst>
              <a:ext uri="{FF2B5EF4-FFF2-40B4-BE49-F238E27FC236}">
                <a16:creationId xmlns:a16="http://schemas.microsoft.com/office/drawing/2014/main" id="{FD45C6D8-8CD5-4C3A-88D7-8AFF5132FED1}"/>
              </a:ext>
            </a:extLst>
          </p:cNvPr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46" y="1938762"/>
            <a:ext cx="3228198" cy="437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889D586-5E49-4826-87AF-15F6D7775573}"/>
              </a:ext>
            </a:extLst>
          </p:cNvPr>
          <p:cNvSpPr txBox="1"/>
          <p:nvPr/>
        </p:nvSpPr>
        <p:spPr>
          <a:xfrm>
            <a:off x="3214117" y="2100251"/>
            <a:ext cx="723422" cy="796620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813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Caso </a:t>
            </a:r>
          </a:p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813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número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55F675-D7EE-4D0F-AD95-70B628EB7AA4}"/>
              </a:ext>
            </a:extLst>
          </p:cNvPr>
          <p:cNvSpPr txBox="1"/>
          <p:nvPr/>
        </p:nvSpPr>
        <p:spPr>
          <a:xfrm>
            <a:off x="3769024" y="2100251"/>
            <a:ext cx="982378" cy="796620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813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Contactos rastreados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ED9F05-2E2C-4B38-8B44-C17BAD4CAEBC}"/>
              </a:ext>
            </a:extLst>
          </p:cNvPr>
          <p:cNvSpPr/>
          <p:nvPr/>
        </p:nvSpPr>
        <p:spPr>
          <a:xfrm>
            <a:off x="3937539" y="2315838"/>
            <a:ext cx="723422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46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1C4F43-028B-4B4B-8093-708D76204F12}"/>
              </a:ext>
            </a:extLst>
          </p:cNvPr>
          <p:cNvSpPr txBox="1"/>
          <p:nvPr/>
        </p:nvSpPr>
        <p:spPr>
          <a:xfrm>
            <a:off x="4269508" y="3598648"/>
            <a:ext cx="723422" cy="20071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srgbClr val="003C71"/>
                </a:solidFill>
                <a:latin typeface="Calibri" panose="020F0502020204030204"/>
                <a:ea typeface="+mn-ea"/>
              </a:rPr>
              <a:t>422 pessoas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39B11D-23F2-48AF-AD3F-287D09D9BD5F}"/>
              </a:ext>
            </a:extLst>
          </p:cNvPr>
          <p:cNvSpPr txBox="1"/>
          <p:nvPr/>
        </p:nvSpPr>
        <p:spPr>
          <a:xfrm>
            <a:off x="4143914" y="5473993"/>
            <a:ext cx="974608" cy="207730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1160 pessoas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29B6A3-C0DC-4763-8FCB-79AE6B139F7F}"/>
              </a:ext>
            </a:extLst>
          </p:cNvPr>
          <p:cNvSpPr txBox="1"/>
          <p:nvPr/>
        </p:nvSpPr>
        <p:spPr>
          <a:xfrm>
            <a:off x="1955739" y="2100250"/>
            <a:ext cx="982378" cy="796620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813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Ligação entre casos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3F6CB0-B337-49D0-94EC-94CBFEC7F990}"/>
              </a:ext>
            </a:extLst>
          </p:cNvPr>
          <p:cNvSpPr txBox="1"/>
          <p:nvPr/>
        </p:nvSpPr>
        <p:spPr>
          <a:xfrm>
            <a:off x="840900" y="2289003"/>
            <a:ext cx="1010620" cy="796620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38" b="1" u="sng" dirty="0">
                <a:solidFill>
                  <a:srgbClr val="0070C0"/>
                </a:solidFill>
                <a:latin typeface="Calibri" panose="020F0502020204030204"/>
                <a:ea typeface="+mn-ea"/>
              </a:rPr>
              <a:t>20 de janeiro</a:t>
            </a:r>
          </a:p>
          <a:p>
            <a:pPr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srgbClr val="003C71"/>
                </a:solidFill>
                <a:latin typeface="Calibri" panose="020F0502020204030204"/>
                <a:ea typeface="+mn-ea"/>
              </a:rPr>
              <a:t>Primeiro caso vindo de Wuhan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2B9896-3FE9-4547-A801-46BF79CF9AAE}"/>
              </a:ext>
            </a:extLst>
          </p:cNvPr>
          <p:cNvSpPr txBox="1"/>
          <p:nvPr/>
        </p:nvSpPr>
        <p:spPr>
          <a:xfrm>
            <a:off x="4269508" y="2691637"/>
            <a:ext cx="723422" cy="20071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srgbClr val="003C71"/>
                </a:solidFill>
                <a:latin typeface="Calibri" panose="020F0502020204030204"/>
                <a:ea typeface="+mn-ea"/>
              </a:rPr>
              <a:t>40 pessoas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E17601-56D5-4A49-A2A5-8C43E964B739}"/>
              </a:ext>
            </a:extLst>
          </p:cNvPr>
          <p:cNvCxnSpPr>
            <a:cxnSpLocks/>
          </p:cNvCxnSpPr>
          <p:nvPr/>
        </p:nvCxnSpPr>
        <p:spPr>
          <a:xfrm flipH="1">
            <a:off x="1726851" y="2410867"/>
            <a:ext cx="1614099" cy="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5CF56C-154F-438C-B1FF-B34A7CAE085B}"/>
              </a:ext>
            </a:extLst>
          </p:cNvPr>
          <p:cNvCxnSpPr>
            <a:cxnSpLocks/>
          </p:cNvCxnSpPr>
          <p:nvPr/>
        </p:nvCxnSpPr>
        <p:spPr>
          <a:xfrm flipH="1">
            <a:off x="1797976" y="5879859"/>
            <a:ext cx="1185100" cy="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A32E93E-1C79-458D-8101-A191C2B4118C}"/>
              </a:ext>
            </a:extLst>
          </p:cNvPr>
          <p:cNvSpPr txBox="1"/>
          <p:nvPr/>
        </p:nvSpPr>
        <p:spPr>
          <a:xfrm>
            <a:off x="794695" y="5570991"/>
            <a:ext cx="1265086" cy="796620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38" b="1" u="sng" dirty="0">
                <a:solidFill>
                  <a:srgbClr val="0070C0"/>
                </a:solidFill>
                <a:latin typeface="Calibri" panose="020F0502020204030204"/>
                <a:ea typeface="+mn-ea"/>
              </a:rPr>
              <a:t>6 de fevereiro</a:t>
            </a:r>
          </a:p>
          <a:p>
            <a:pPr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31.° Paciente</a:t>
            </a:r>
          </a:p>
          <a:p>
            <a:pPr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Não ligado aos casos</a:t>
            </a:r>
          </a:p>
          <a:p>
            <a:pPr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Expôs 1160 pessoas</a:t>
            </a:r>
          </a:p>
          <a:p>
            <a:pPr defTabSz="3714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975" b="1" dirty="0">
              <a:solidFill>
                <a:srgbClr val="003C71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CA118A1-BEC6-4F17-9B8D-8A57855689E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704" t="23169" r="26101" b="9563"/>
          <a:stretch/>
        </p:blipFill>
        <p:spPr>
          <a:xfrm>
            <a:off x="5579593" y="4277148"/>
            <a:ext cx="2386531" cy="167310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08FEA0B-3D5C-4159-B836-502DAE93BB00}"/>
              </a:ext>
            </a:extLst>
          </p:cNvPr>
          <p:cNvSpPr/>
          <p:nvPr/>
        </p:nvSpPr>
        <p:spPr>
          <a:xfrm>
            <a:off x="594932" y="1652517"/>
            <a:ext cx="4586668" cy="252483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63" b="1" dirty="0">
                <a:solidFill>
                  <a:prstClr val="white"/>
                </a:solidFill>
                <a:latin typeface="Calibri" panose="020F0502020204030204"/>
              </a:rPr>
              <a:t>Esforços de Rastreamento dos Contactos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81E6DCD-09C2-4608-8148-DB52CCC1D0F1}"/>
              </a:ext>
            </a:extLst>
          </p:cNvPr>
          <p:cNvSpPr/>
          <p:nvPr/>
        </p:nvSpPr>
        <p:spPr>
          <a:xfrm>
            <a:off x="594936" y="1923852"/>
            <a:ext cx="4586664" cy="43582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3714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63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7254D4-994C-405D-9A15-03C98249097B}"/>
              </a:ext>
            </a:extLst>
          </p:cNvPr>
          <p:cNvSpPr/>
          <p:nvPr/>
        </p:nvSpPr>
        <p:spPr>
          <a:xfrm>
            <a:off x="5366799" y="1647847"/>
            <a:ext cx="3831750" cy="234000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63" b="1" dirty="0">
                <a:solidFill>
                  <a:prstClr val="white"/>
                </a:solidFill>
                <a:latin typeface="Calibri" panose="020F0502020204030204"/>
              </a:rPr>
              <a:t>Implicações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F91E07C-1491-4DAE-BA47-E754FBE420AC}"/>
              </a:ext>
            </a:extLst>
          </p:cNvPr>
          <p:cNvSpPr/>
          <p:nvPr/>
        </p:nvSpPr>
        <p:spPr>
          <a:xfrm>
            <a:off x="5382671" y="1905000"/>
            <a:ext cx="3789104" cy="43770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3714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63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ED82B6-208E-4487-A78B-58CE9A236139}"/>
              </a:ext>
            </a:extLst>
          </p:cNvPr>
          <p:cNvSpPr txBox="1"/>
          <p:nvPr/>
        </p:nvSpPr>
        <p:spPr>
          <a:xfrm>
            <a:off x="8102175" y="2119574"/>
            <a:ext cx="966996" cy="796620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38" b="1" dirty="0">
                <a:solidFill>
                  <a:srgbClr val="003C71"/>
                </a:solidFill>
                <a:latin typeface="Calibri" panose="020F0502020204030204"/>
                <a:ea typeface="+mn-ea"/>
              </a:rPr>
              <a:t>Um só caso não identificado pode resultar num número exponencial de pessoas expostas e infetadas.</a:t>
            </a:r>
          </a:p>
          <a:p>
            <a:pPr defTabSz="3714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138" b="1" dirty="0">
              <a:solidFill>
                <a:srgbClr val="003C71"/>
              </a:solidFill>
              <a:latin typeface="Calibri" panose="020F0502020204030204"/>
              <a:ea typeface="+mn-ea"/>
            </a:endParaRPr>
          </a:p>
          <a:p>
            <a:pPr defTabSz="3714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138" b="1" dirty="0">
              <a:solidFill>
                <a:srgbClr val="003C71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774BC92-229B-409B-AF03-9465A900102C}"/>
              </a:ext>
            </a:extLst>
          </p:cNvPr>
          <p:cNvCxnSpPr>
            <a:cxnSpLocks/>
          </p:cNvCxnSpPr>
          <p:nvPr/>
        </p:nvCxnSpPr>
        <p:spPr>
          <a:xfrm flipV="1">
            <a:off x="6682639" y="2437701"/>
            <a:ext cx="0" cy="6479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0CE7585-6C04-4E2D-9E3C-3CBF88C3238B}"/>
              </a:ext>
            </a:extLst>
          </p:cNvPr>
          <p:cNvSpPr txBox="1"/>
          <p:nvPr/>
        </p:nvSpPr>
        <p:spPr>
          <a:xfrm>
            <a:off x="6305098" y="2259803"/>
            <a:ext cx="723422" cy="20071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813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31.° Paciente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77EA84F-B0EA-4A95-B5FC-D237B0DEF2A3}"/>
              </a:ext>
            </a:extLst>
          </p:cNvPr>
          <p:cNvSpPr/>
          <p:nvPr/>
        </p:nvSpPr>
        <p:spPr>
          <a:xfrm>
            <a:off x="7689880" y="2138624"/>
            <a:ext cx="252306" cy="2900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46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3D541D-8CD4-42CD-A946-CEEE1F15E9A9}"/>
              </a:ext>
            </a:extLst>
          </p:cNvPr>
          <p:cNvSpPr txBox="1"/>
          <p:nvPr/>
        </p:nvSpPr>
        <p:spPr>
          <a:xfrm>
            <a:off x="6911438" y="2181484"/>
            <a:ext cx="723422" cy="20071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7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8650 casos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620F9F-E8A9-48CA-92DD-6CC0BCAB72D2}"/>
              </a:ext>
            </a:extLst>
          </p:cNvPr>
          <p:cNvSpPr txBox="1"/>
          <p:nvPr/>
        </p:nvSpPr>
        <p:spPr>
          <a:xfrm>
            <a:off x="8102174" y="4098684"/>
            <a:ext cx="1005728" cy="796620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138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38" b="1" dirty="0">
                <a:solidFill>
                  <a:srgbClr val="003C71"/>
                </a:solidFill>
                <a:latin typeface="Calibri" panose="020F0502020204030204"/>
                <a:ea typeface="+mn-ea"/>
              </a:rPr>
              <a:t>Em poucos dias, as transmissões na comunidade ultrapassam as infeções vindas do exterior... 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184910-4C45-4615-B8B3-4B1655983528}"/>
              </a:ext>
            </a:extLst>
          </p:cNvPr>
          <p:cNvSpPr/>
          <p:nvPr/>
        </p:nvSpPr>
        <p:spPr bwMode="auto">
          <a:xfrm>
            <a:off x="5460005" y="2056408"/>
            <a:ext cx="292500" cy="292500"/>
          </a:xfrm>
          <a:prstGeom prst="ellipse">
            <a:avLst/>
          </a:prstGeom>
          <a:solidFill>
            <a:schemeClr val="tx1"/>
          </a:solidFill>
          <a:ln w="19050"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defRPr/>
            </a:pPr>
            <a:r>
              <a:rPr lang="pt-PT" sz="975" b="1" kern="0" dirty="0">
                <a:solidFill>
                  <a:prstClr val="white"/>
                </a:solidFill>
                <a:latin typeface="Arial"/>
                <a:ea typeface="宋体" pitchFamily="2" charset="-122"/>
                <a:cs typeface="Arial"/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B6E4942-3466-436C-8201-BA2E1C111D3D}"/>
              </a:ext>
            </a:extLst>
          </p:cNvPr>
          <p:cNvSpPr/>
          <p:nvPr/>
        </p:nvSpPr>
        <p:spPr bwMode="auto">
          <a:xfrm>
            <a:off x="5464454" y="4178773"/>
            <a:ext cx="292500" cy="292500"/>
          </a:xfrm>
          <a:prstGeom prst="ellipse">
            <a:avLst/>
          </a:prstGeom>
          <a:solidFill>
            <a:schemeClr val="tx1"/>
          </a:solidFill>
          <a:ln w="19050"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71475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defRPr/>
            </a:pPr>
            <a:r>
              <a:rPr lang="pt-PT" sz="975" b="1" kern="0" dirty="0">
                <a:solidFill>
                  <a:prstClr val="white"/>
                </a:solidFill>
                <a:latin typeface="Arial"/>
                <a:ea typeface="宋体" pitchFamily="2" charset="-122"/>
                <a:cs typeface="Arial"/>
              </a:rPr>
              <a:t>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3898CC3-8A74-4C4D-81F1-0E908F3ED499}"/>
              </a:ext>
            </a:extLst>
          </p:cNvPr>
          <p:cNvCxnSpPr>
            <a:cxnSpLocks/>
          </p:cNvCxnSpPr>
          <p:nvPr/>
        </p:nvCxnSpPr>
        <p:spPr>
          <a:xfrm flipH="1">
            <a:off x="5579592" y="3731050"/>
            <a:ext cx="3451500" cy="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3CB6A78-26EC-4BD9-A1F5-4C9953B7966B}"/>
              </a:ext>
            </a:extLst>
          </p:cNvPr>
          <p:cNvSpPr/>
          <p:nvPr/>
        </p:nvSpPr>
        <p:spPr>
          <a:xfrm>
            <a:off x="2983076" y="5659132"/>
            <a:ext cx="2100410" cy="437620"/>
          </a:xfrm>
          <a:prstGeom prst="rect">
            <a:avLst/>
          </a:prstGeom>
          <a:solidFill>
            <a:srgbClr val="FFCCCC">
              <a:alpha val="34902"/>
            </a:srgbClr>
          </a:solidFill>
          <a:ln w="95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46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A7FA828-DEE6-456E-99E1-497D6BED7613}"/>
              </a:ext>
            </a:extLst>
          </p:cNvPr>
          <p:cNvSpPr/>
          <p:nvPr/>
        </p:nvSpPr>
        <p:spPr>
          <a:xfrm>
            <a:off x="3639731" y="5829234"/>
            <a:ext cx="1199250" cy="111150"/>
          </a:xfrm>
          <a:prstGeom prst="rect">
            <a:avLst/>
          </a:prstGeom>
          <a:solidFill>
            <a:schemeClr val="accent3">
              <a:alpha val="34902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46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5C8B35-B2DD-430B-81C0-9C23F4B2F9B8}"/>
              </a:ext>
            </a:extLst>
          </p:cNvPr>
          <p:cNvSpPr txBox="1"/>
          <p:nvPr/>
        </p:nvSpPr>
        <p:spPr>
          <a:xfrm>
            <a:off x="683667" y="2059143"/>
            <a:ext cx="928917" cy="153069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pPr defTabSz="371475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934" dirty="0">
                <a:solidFill>
                  <a:prstClr val="black"/>
                </a:solidFill>
                <a:latin typeface="Calibri" panose="020F0502020204030204"/>
                <a:ea typeface="+mn-ea"/>
              </a:rPr>
              <a:t>Fonte: Reuters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A318EF79-5A02-4EE6-B86C-548C953AF9B1}"/>
              </a:ext>
            </a:extLst>
          </p:cNvPr>
          <p:cNvSpPr txBox="1">
            <a:spLocks/>
          </p:cNvSpPr>
          <p:nvPr/>
        </p:nvSpPr>
        <p:spPr>
          <a:xfrm>
            <a:off x="325439" y="6381328"/>
            <a:ext cx="9164066" cy="3857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13" marR="0" indent="-215900" algn="l" defTabSz="26511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538163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7pPr>
            <a:lvl8pPr marL="803275" marR="0" indent="-215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8pPr>
            <a:lvl9pPr marL="3600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" rtl="0"/>
            <a:r>
              <a:rPr lang="pt-PT" sz="900" dirty="0"/>
              <a:t>Fonte: Reuters</a:t>
            </a:r>
          </a:p>
        </p:txBody>
      </p:sp>
    </p:spTree>
    <p:extLst>
      <p:ext uri="{BB962C8B-B14F-4D97-AF65-F5344CB8AC3E}">
        <p14:creationId xmlns:p14="http://schemas.microsoft.com/office/powerpoint/2010/main" val="156721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5E7C06-0F93-4CCC-A172-63E5A19686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5E7C06-0F93-4CCC-A172-63E5A19686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AA8585B-3927-463E-988A-1A5E0FF003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GB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90E54-C6D0-4548-BA17-948BA851E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763" y="119090"/>
            <a:ext cx="8437905" cy="677108"/>
          </a:xfrm>
        </p:spPr>
        <p:txBody>
          <a:bodyPr/>
          <a:lstStyle/>
          <a:p>
            <a:pPr rtl="0"/>
            <a:r>
              <a:rPr lang="pt-PT" sz="2200" dirty="0">
                <a:solidFill>
                  <a:srgbClr val="2D2D5F"/>
                </a:solidFill>
              </a:rPr>
              <a:t>Juntamente com o rastreamento rigoroso do contacto, a realização de testes e a preparação do sistema de saúde, o distanciamento social é vital para abrandar a transmissão.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9727-F294-4F23-A452-CB0B20CD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79A90BDF-CA81-4EC9-9751-DFAEDE31597B}" type="slidenum">
              <a:rPr>
                <a:latin typeface="+mj-lt"/>
              </a:rPr>
              <a:pPr/>
              <a:t>1</a:t>
            </a:fld>
            <a:endParaRPr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29759-F704-4397-9776-5075B78052FF}"/>
              </a:ext>
            </a:extLst>
          </p:cNvPr>
          <p:cNvSpPr/>
          <p:nvPr/>
        </p:nvSpPr>
        <p:spPr>
          <a:xfrm>
            <a:off x="1544577" y="1371600"/>
            <a:ext cx="7611194" cy="4937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solidFill>
                <a:srgbClr val="002060"/>
              </a:solidFill>
            </a:endParaRPr>
          </a:p>
          <a:p>
            <a:endParaRPr lang="en-GB" sz="1400" b="1" dirty="0">
              <a:solidFill>
                <a:srgbClr val="002060"/>
              </a:solidFill>
            </a:endParaRPr>
          </a:p>
          <a:p>
            <a:endParaRPr lang="en-GB" sz="1400" b="1" dirty="0">
              <a:solidFill>
                <a:srgbClr val="002060"/>
              </a:solidFill>
            </a:endParaRPr>
          </a:p>
          <a:p>
            <a:endParaRPr lang="en-GB" sz="1400" b="1" dirty="0">
              <a:solidFill>
                <a:srgbClr val="002060"/>
              </a:solidFill>
            </a:endParaRPr>
          </a:p>
          <a:p>
            <a:endParaRPr lang="en-GB" sz="1400" b="1" dirty="0">
              <a:solidFill>
                <a:srgbClr val="002060"/>
              </a:solidFill>
            </a:endParaRPr>
          </a:p>
          <a:p>
            <a:endParaRPr lang="en-GB" sz="1400" b="1" dirty="0">
              <a:solidFill>
                <a:srgbClr val="002060"/>
              </a:solidFill>
            </a:endParaRPr>
          </a:p>
          <a:p>
            <a:endParaRPr lang="en-GB" sz="1600" b="1" dirty="0">
              <a:solidFill>
                <a:srgbClr val="002060"/>
              </a:solidFill>
            </a:endParaRPr>
          </a:p>
          <a:p>
            <a:endParaRPr lang="en-GB" sz="1600" b="1" dirty="0">
              <a:solidFill>
                <a:srgbClr val="002060"/>
              </a:solidFill>
            </a:endParaRPr>
          </a:p>
          <a:p>
            <a:endParaRPr lang="en-GB" sz="1600" b="1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8B012-C3B9-459A-804B-F89321B26081}"/>
              </a:ext>
            </a:extLst>
          </p:cNvPr>
          <p:cNvSpPr/>
          <p:nvPr/>
        </p:nvSpPr>
        <p:spPr>
          <a:xfrm>
            <a:off x="509820" y="1371601"/>
            <a:ext cx="956379" cy="49377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kern="0" dirty="0">
              <a:solidFill>
                <a:srgbClr val="464646"/>
              </a:solidFill>
            </a:endParaRPr>
          </a:p>
        </p:txBody>
      </p:sp>
      <p:pic>
        <p:nvPicPr>
          <p:cNvPr id="34" name="Graphic 33" descr="Man">
            <a:extLst>
              <a:ext uri="{FF2B5EF4-FFF2-40B4-BE49-F238E27FC236}">
                <a16:creationId xmlns:a16="http://schemas.microsoft.com/office/drawing/2014/main" id="{DE05213F-D8FB-41F7-8697-1B22A42DE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187" y="237011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660D2-633A-4475-B7DC-EDC21F0BF627}"/>
              </a:ext>
            </a:extLst>
          </p:cNvPr>
          <p:cNvSpPr txBox="1"/>
          <p:nvPr/>
        </p:nvSpPr>
        <p:spPr>
          <a:xfrm>
            <a:off x="1744366" y="1624964"/>
            <a:ext cx="7540611" cy="4556759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rtl="0"/>
            <a:r>
              <a:rPr lang="pt-PT" sz="1600" b="1" dirty="0">
                <a:solidFill>
                  <a:srgbClr val="002060"/>
                </a:solidFill>
                <a:latin typeface="+mn-lt"/>
                <a:ea typeface="MS PGothic"/>
              </a:rPr>
              <a:t>O distanciamento social consiste em restrições que limitam a distância física entre as pessoas, de forma a tentar reduzir a retransmissão da Covid-19. </a:t>
            </a:r>
          </a:p>
          <a:p>
            <a:endParaRPr lang="en-GB" sz="1400" b="1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rtl="0"/>
            <a:r>
              <a:rPr lang="pt-PT" sz="1400" kern="0" dirty="0">
                <a:solidFill>
                  <a:srgbClr val="002060"/>
                </a:solidFill>
                <a:latin typeface="+mn-lt"/>
                <a:ea typeface="MS PGothic"/>
                <a:cs typeface="Arial"/>
              </a:rPr>
              <a:t>Inclui:</a:t>
            </a:r>
          </a:p>
          <a:p>
            <a:pPr marL="285750" indent="-285750" defTabSz="742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85750" indent="-285750" defTabSz="742950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400" kern="0" dirty="0">
                <a:solidFill>
                  <a:srgbClr val="002060"/>
                </a:solidFill>
                <a:latin typeface="+mn-lt"/>
                <a:ea typeface="MS PGothic"/>
                <a:cs typeface="Arial"/>
              </a:rPr>
              <a:t>A quarentena e o isolamento</a:t>
            </a:r>
          </a:p>
          <a:p>
            <a:pPr defTabSz="742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85750" indent="-285750" defTabSz="742950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400" kern="0" dirty="0">
                <a:solidFill>
                  <a:srgbClr val="002060"/>
                </a:solidFill>
                <a:latin typeface="+mn-lt"/>
                <a:ea typeface="MS PGothic"/>
                <a:cs typeface="Arial"/>
              </a:rPr>
              <a:t>Limitar o número de pessoas em cada local</a:t>
            </a:r>
          </a:p>
          <a:p>
            <a:pPr defTabSz="742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85750" indent="-285750" defTabSz="742950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400" kern="0" dirty="0">
                <a:solidFill>
                  <a:srgbClr val="002060"/>
                </a:solidFill>
                <a:latin typeface="+mn-lt"/>
                <a:ea typeface="MS PGothic"/>
                <a:cs typeface="Arial"/>
              </a:rPr>
              <a:t>Limitar o contacto direto entre pessoas</a:t>
            </a:r>
          </a:p>
          <a:p>
            <a:pPr defTabSz="742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85750" indent="-285750" defTabSz="742950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400" kern="0" dirty="0">
                <a:solidFill>
                  <a:srgbClr val="002060"/>
                </a:solidFill>
                <a:latin typeface="+mn-lt"/>
                <a:ea typeface="MS PGothic"/>
                <a:cs typeface="Arial"/>
              </a:rPr>
              <a:t>Aumentar a distância física entre as pessoas (2 metros recomendados)</a:t>
            </a:r>
          </a:p>
          <a:p>
            <a:pPr defTabSz="742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85750" indent="-285750" defTabSz="742950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400" kern="0" dirty="0">
                <a:solidFill>
                  <a:srgbClr val="002060"/>
                </a:solidFill>
                <a:latin typeface="+mn-lt"/>
                <a:ea typeface="MS PGothic"/>
                <a:cs typeface="Arial"/>
              </a:rPr>
              <a:t>Encerrar/reduzir o horário de funcionamento dos serviços públicos e das empresas ("ficar em casa")</a:t>
            </a:r>
          </a:p>
          <a:p>
            <a:pPr defTabSz="742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002060"/>
              </a:solidFill>
              <a:latin typeface="+mn-lt"/>
            </a:endParaRPr>
          </a:p>
          <a:p>
            <a:pPr marL="285750" indent="-285750" defTabSz="742950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400" kern="0" dirty="0">
                <a:solidFill>
                  <a:srgbClr val="002060"/>
                </a:solidFill>
                <a:latin typeface="+mn-lt"/>
                <a:ea typeface="MS PGothic"/>
                <a:cs typeface="Arial"/>
              </a:rPr>
              <a:t>Limitar as deslocações (internacionais, transnacional, entre cidades, dentro de cidades)</a:t>
            </a:r>
          </a:p>
          <a:p>
            <a:pPr defTabSz="742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85750" indent="-285750" defTabSz="742950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400" kern="0" dirty="0">
                <a:solidFill>
                  <a:srgbClr val="002060"/>
                </a:solidFill>
                <a:latin typeface="+mn-lt"/>
                <a:ea typeface="MS PGothic"/>
                <a:cs typeface="Arial"/>
              </a:rPr>
              <a:t>Instituir barreiras/cordões sanitários nos edifícios e comunidades afetadas</a:t>
            </a:r>
          </a:p>
          <a:p>
            <a:pPr defTabSz="742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85750" indent="-285750" defTabSz="742950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400" kern="0" dirty="0">
                <a:solidFill>
                  <a:srgbClr val="002060"/>
                </a:solidFill>
                <a:latin typeface="+mn-lt"/>
                <a:ea typeface="MS PGothic"/>
                <a:cs typeface="Arial"/>
              </a:rPr>
              <a:t>Lavar as mãos e utilizar equipamento de proteção individual (máscaras, luvas, etc.)</a:t>
            </a:r>
          </a:p>
          <a:p>
            <a:pPr defTabSz="742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85750" indent="-285750" defTabSz="742950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400" kern="0" dirty="0">
                <a:solidFill>
                  <a:srgbClr val="002060"/>
                </a:solidFill>
                <a:latin typeface="+mn-lt"/>
                <a:ea typeface="MS PGothic"/>
                <a:cs typeface="Arial"/>
              </a:rPr>
              <a:t>Desinfeção de superfícies - p. ex. mercados</a:t>
            </a:r>
          </a:p>
          <a:p>
            <a:pPr algn="l"/>
            <a:endParaRPr lang="en-GB" sz="1200" b="0" dirty="0">
              <a:latin typeface="+mn-lt"/>
            </a:endParaRPr>
          </a:p>
        </p:txBody>
      </p:sp>
      <p:pic>
        <p:nvPicPr>
          <p:cNvPr id="8" name="Graphic 7" descr="Woman">
            <a:extLst>
              <a:ext uri="{FF2B5EF4-FFF2-40B4-BE49-F238E27FC236}">
                <a16:creationId xmlns:a16="http://schemas.microsoft.com/office/drawing/2014/main" id="{70B0742C-98FF-437A-9AA3-32CC593C4F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187" y="4314579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89415D-39AE-42EB-956A-97B88D1D640A}"/>
              </a:ext>
            </a:extLst>
          </p:cNvPr>
          <p:cNvCxnSpPr>
            <a:stCxn id="34" idx="2"/>
            <a:endCxn id="8" idx="0"/>
          </p:cNvCxnSpPr>
          <p:nvPr/>
        </p:nvCxnSpPr>
        <p:spPr>
          <a:xfrm>
            <a:off x="1066387" y="3284510"/>
            <a:ext cx="0" cy="103006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6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5E7C06-0F93-4CCC-A172-63E5A19686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5E7C06-0F93-4CCC-A172-63E5A19686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AA8585B-3927-463E-988A-1A5E0FF003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GB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9727-F294-4F23-A452-CB0B20CD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79A90BDF-CA81-4EC9-9751-DFAEDE31597B}" type="slidenum">
              <a:rPr>
                <a:latin typeface="+mj-lt"/>
              </a:rPr>
              <a:pPr/>
              <a:t>2</a:t>
            </a:fld>
            <a:endParaRPr dirty="0">
              <a:latin typeface="+mj-lt"/>
            </a:endParaRPr>
          </a:p>
        </p:txBody>
      </p:sp>
      <p:sp>
        <p:nvSpPr>
          <p:cNvPr id="8" name="Nom1">
            <a:extLst>
              <a:ext uri="{FF2B5EF4-FFF2-40B4-BE49-F238E27FC236}">
                <a16:creationId xmlns:a16="http://schemas.microsoft.com/office/drawing/2014/main" id="{D7A4CC1E-9BCA-4892-A77B-AC62C65D666F}"/>
              </a:ext>
            </a:extLst>
          </p:cNvPr>
          <p:cNvSpPr/>
          <p:nvPr/>
        </p:nvSpPr>
        <p:spPr>
          <a:xfrm>
            <a:off x="1671880" y="3099227"/>
            <a:ext cx="6652313" cy="11317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750" rtlCol="0" anchor="t"/>
          <a:lstStyle/>
          <a:p>
            <a:pPr marL="260350" lvl="0" indent="-171450"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300" b="1" dirty="0">
                <a:solidFill>
                  <a:srgbClr val="000000"/>
                </a:solidFill>
              </a:rPr>
              <a:t>Teste</a:t>
            </a:r>
            <a:r>
              <a:rPr lang="pt-PT" sz="1300" dirty="0">
                <a:solidFill>
                  <a:srgbClr val="000000"/>
                </a:solidFill>
              </a:rPr>
              <a:t> e </a:t>
            </a:r>
            <a:r>
              <a:rPr lang="pt-PT" sz="1300" b="1" dirty="0">
                <a:solidFill>
                  <a:srgbClr val="000000"/>
                </a:solidFill>
              </a:rPr>
              <a:t>isolamento</a:t>
            </a:r>
            <a:r>
              <a:rPr lang="pt-PT" sz="1300" dirty="0">
                <a:solidFill>
                  <a:srgbClr val="000000"/>
                </a:solidFill>
              </a:rPr>
              <a:t> de casos identificados e dos contactos de alto risco</a:t>
            </a:r>
          </a:p>
          <a:p>
            <a:pPr marL="260350" lvl="0" indent="-171450"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300" dirty="0">
                <a:solidFill>
                  <a:srgbClr val="000000"/>
                </a:solidFill>
              </a:rPr>
              <a:t>Proibições adicionais de reuniões públicas</a:t>
            </a:r>
          </a:p>
          <a:p>
            <a:pPr marL="260350" lvl="0" indent="-171450"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300" dirty="0">
                <a:solidFill>
                  <a:srgbClr val="000000"/>
                </a:solidFill>
              </a:rPr>
              <a:t>Limitações das atividades comerciais, culturais, sociais e educacionais</a:t>
            </a:r>
          </a:p>
          <a:p>
            <a:pPr marL="260350" lvl="0" indent="-171450"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300" dirty="0">
                <a:solidFill>
                  <a:srgbClr val="000000"/>
                </a:solidFill>
              </a:rPr>
              <a:t>Restrições relacionadas com o congestionamento de tráfego e do público</a:t>
            </a:r>
          </a:p>
          <a:p>
            <a:pPr marL="260350" lvl="0" indent="-171450"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300" dirty="0">
                <a:solidFill>
                  <a:srgbClr val="000000"/>
                </a:solidFill>
              </a:rPr>
              <a:t>Isolamento de áreas altamente contaminadas</a:t>
            </a:r>
          </a:p>
        </p:txBody>
      </p:sp>
      <p:sp>
        <p:nvSpPr>
          <p:cNvPr id="9" name="Nom1">
            <a:extLst>
              <a:ext uri="{FF2B5EF4-FFF2-40B4-BE49-F238E27FC236}">
                <a16:creationId xmlns:a16="http://schemas.microsoft.com/office/drawing/2014/main" id="{02EBA626-CF7C-430B-9758-BAFB7E277703}"/>
              </a:ext>
            </a:extLst>
          </p:cNvPr>
          <p:cNvSpPr/>
          <p:nvPr/>
        </p:nvSpPr>
        <p:spPr>
          <a:xfrm>
            <a:off x="2167396" y="4298918"/>
            <a:ext cx="6156797" cy="1016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750" rtlCol="0" anchor="t"/>
          <a:lstStyle/>
          <a:p>
            <a:pPr marL="260350" indent="-171450" rtl="0" fontAlgn="b">
              <a:buFont typeface="Arial" panose="020B0604020202020204" pitchFamily="34" charset="0"/>
              <a:buChar char="•"/>
            </a:pPr>
            <a:r>
              <a:rPr lang="pt-PT" sz="1300" dirty="0">
                <a:solidFill>
                  <a:srgbClr val="000000"/>
                </a:solidFill>
              </a:rPr>
              <a:t>Todas as pessoas, para além daquelas envolvidas em serviços essenciais, são obrigadas a ficar em casa (exceto para receber cuidados médicos e para comprar alimentos)</a:t>
            </a:r>
          </a:p>
          <a:p>
            <a:pPr marL="260350" indent="-171450" rtl="0" fontAlgn="b">
              <a:buFont typeface="Arial" panose="020B0604020202020204" pitchFamily="34" charset="0"/>
              <a:buChar char="•"/>
            </a:pPr>
            <a:r>
              <a:rPr lang="pt-PT" sz="1300" b="1" dirty="0">
                <a:solidFill>
                  <a:srgbClr val="000000"/>
                </a:solidFill>
              </a:rPr>
              <a:t>Todas as atividades não essenciais são encerradas</a:t>
            </a:r>
          </a:p>
          <a:p>
            <a:pPr marL="260350" indent="-171450" rtl="0" fontAlgn="b">
              <a:buFont typeface="Arial" panose="020B0604020202020204" pitchFamily="34" charset="0"/>
              <a:buChar char="•"/>
            </a:pPr>
            <a:r>
              <a:rPr lang="pt-PT" sz="1300" dirty="0">
                <a:solidFill>
                  <a:srgbClr val="000000"/>
                </a:solidFill>
              </a:rPr>
              <a:t>Proibição de deslocamento a nível nacional</a:t>
            </a:r>
          </a:p>
        </p:txBody>
      </p:sp>
      <p:sp>
        <p:nvSpPr>
          <p:cNvPr id="11" name="Nom1">
            <a:extLst>
              <a:ext uri="{FF2B5EF4-FFF2-40B4-BE49-F238E27FC236}">
                <a16:creationId xmlns:a16="http://schemas.microsoft.com/office/drawing/2014/main" id="{4DD85325-F6FD-4113-B084-3CB90DCC0836}"/>
              </a:ext>
            </a:extLst>
          </p:cNvPr>
          <p:cNvSpPr/>
          <p:nvPr/>
        </p:nvSpPr>
        <p:spPr>
          <a:xfrm>
            <a:off x="1031966" y="1827404"/>
            <a:ext cx="7292227" cy="11203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750" rtlCol="0" anchor="t"/>
          <a:lstStyle/>
          <a:p>
            <a:pPr marL="260350" indent="-171450" rtl="0" fontAlgn="b">
              <a:buFont typeface="Arial" panose="020B0604020202020204" pitchFamily="34" charset="0"/>
              <a:buChar char="•"/>
            </a:pPr>
            <a:r>
              <a:rPr lang="pt-PT" sz="1300" b="1" dirty="0">
                <a:solidFill>
                  <a:srgbClr val="000000"/>
                </a:solidFill>
              </a:rPr>
              <a:t>Teste</a:t>
            </a:r>
            <a:r>
              <a:rPr lang="pt-PT" sz="1300" dirty="0">
                <a:solidFill>
                  <a:srgbClr val="000000"/>
                </a:solidFill>
              </a:rPr>
              <a:t> e </a:t>
            </a:r>
            <a:r>
              <a:rPr lang="pt-PT" sz="1300" b="1" dirty="0">
                <a:solidFill>
                  <a:srgbClr val="000000"/>
                </a:solidFill>
              </a:rPr>
              <a:t>isolamento</a:t>
            </a:r>
            <a:r>
              <a:rPr lang="pt-PT" sz="1300" dirty="0">
                <a:solidFill>
                  <a:srgbClr val="000000"/>
                </a:solidFill>
              </a:rPr>
              <a:t> de casos identificados e dos contactos de alto risco associados</a:t>
            </a:r>
          </a:p>
          <a:p>
            <a:pPr marL="260350" indent="-171450" rtl="0" fontAlgn="b">
              <a:buFont typeface="Arial" panose="020B0604020202020204" pitchFamily="34" charset="0"/>
              <a:buChar char="•"/>
            </a:pPr>
            <a:r>
              <a:rPr lang="pt-PT" sz="1300" dirty="0">
                <a:solidFill>
                  <a:srgbClr val="000000"/>
                </a:solidFill>
              </a:rPr>
              <a:t>Limitações à deslocação </a:t>
            </a:r>
          </a:p>
          <a:p>
            <a:pPr marL="260350" indent="-171450" rtl="0" fontAlgn="b">
              <a:buFont typeface="Arial" panose="020B0604020202020204" pitchFamily="34" charset="0"/>
              <a:buChar char="•"/>
            </a:pPr>
            <a:r>
              <a:rPr lang="pt-PT" sz="1300" dirty="0">
                <a:solidFill>
                  <a:srgbClr val="000000"/>
                </a:solidFill>
              </a:rPr>
              <a:t>Limitações de reuniões de pessoas</a:t>
            </a:r>
          </a:p>
          <a:p>
            <a:pPr marL="260350" indent="-171450" rtl="0" fontAlgn="b">
              <a:buFont typeface="Arial" panose="020B0604020202020204" pitchFamily="34" charset="0"/>
              <a:buChar char="•"/>
            </a:pPr>
            <a:r>
              <a:rPr lang="pt-PT" sz="1300" dirty="0">
                <a:solidFill>
                  <a:srgbClr val="000000"/>
                </a:solidFill>
              </a:rPr>
              <a:t>Atividade comercial normal, com recomendações sobre o limite de contacto entre pessoas</a:t>
            </a:r>
          </a:p>
        </p:txBody>
      </p:sp>
      <p:sp>
        <p:nvSpPr>
          <p:cNvPr id="12" name="Nom1">
            <a:extLst>
              <a:ext uri="{FF2B5EF4-FFF2-40B4-BE49-F238E27FC236}">
                <a16:creationId xmlns:a16="http://schemas.microsoft.com/office/drawing/2014/main" id="{03DE2288-5425-49C5-AA13-0AB55B287EC6}"/>
              </a:ext>
            </a:extLst>
          </p:cNvPr>
          <p:cNvSpPr/>
          <p:nvPr/>
        </p:nvSpPr>
        <p:spPr>
          <a:xfrm>
            <a:off x="216095" y="1895467"/>
            <a:ext cx="1523284" cy="104083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1300" b="1" kern="0" dirty="0">
              <a:solidFill>
                <a:srgbClr val="002060"/>
              </a:solidFill>
            </a:endParaRPr>
          </a:p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300" b="1" kern="0" dirty="0">
                <a:solidFill>
                  <a:srgbClr val="002060"/>
                </a:solidFill>
              </a:rPr>
              <a:t>Baixo nível de restrições </a:t>
            </a:r>
            <a:r>
              <a:rPr lang="pt-PT" sz="1300" kern="0" dirty="0">
                <a:solidFill>
                  <a:srgbClr val="002060"/>
                </a:solidFill>
              </a:rPr>
              <a:t>(Coreia do Sul)</a:t>
            </a:r>
          </a:p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b="1" kern="0" dirty="0">
              <a:solidFill>
                <a:prstClr val="white"/>
              </a:solidFill>
            </a:endParaRPr>
          </a:p>
        </p:txBody>
      </p:sp>
      <p:sp>
        <p:nvSpPr>
          <p:cNvPr id="13" name="Nom2">
            <a:extLst>
              <a:ext uri="{FF2B5EF4-FFF2-40B4-BE49-F238E27FC236}">
                <a16:creationId xmlns:a16="http://schemas.microsoft.com/office/drawing/2014/main" id="{77708B00-A50E-4260-903E-05653A3DB0B6}"/>
              </a:ext>
            </a:extLst>
          </p:cNvPr>
          <p:cNvSpPr/>
          <p:nvPr/>
        </p:nvSpPr>
        <p:spPr>
          <a:xfrm>
            <a:off x="731486" y="3094110"/>
            <a:ext cx="1523284" cy="1040836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prstClr val="white"/>
                </a:solidFill>
              </a:rPr>
              <a:t>Restrições parciais (</a:t>
            </a:r>
            <a:r>
              <a:rPr lang="pt-PT" sz="1400" kern="0" dirty="0">
                <a:solidFill>
                  <a:prstClr val="white"/>
                </a:solidFill>
              </a:rPr>
              <a:t>Singapura)</a:t>
            </a:r>
          </a:p>
        </p:txBody>
      </p:sp>
      <p:sp>
        <p:nvSpPr>
          <p:cNvPr id="14" name="Nom3">
            <a:extLst>
              <a:ext uri="{FF2B5EF4-FFF2-40B4-BE49-F238E27FC236}">
                <a16:creationId xmlns:a16="http://schemas.microsoft.com/office/drawing/2014/main" id="{13E868D2-96D1-4AE6-8157-E6BFD879A35E}"/>
              </a:ext>
            </a:extLst>
          </p:cNvPr>
          <p:cNvSpPr/>
          <p:nvPr/>
        </p:nvSpPr>
        <p:spPr>
          <a:xfrm>
            <a:off x="1209407" y="4311490"/>
            <a:ext cx="1523284" cy="1040836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prstClr val="white"/>
                </a:solidFill>
              </a:rPr>
              <a:t>"Lockdown" completo</a:t>
            </a:r>
          </a:p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kern="0" dirty="0">
                <a:solidFill>
                  <a:prstClr val="white"/>
                </a:solidFill>
              </a:rPr>
              <a:t>(Itália)</a:t>
            </a:r>
          </a:p>
        </p:txBody>
      </p:sp>
      <p:cxnSp>
        <p:nvCxnSpPr>
          <p:cNvPr id="16" name="Elbow Connector 4">
            <a:extLst>
              <a:ext uri="{FF2B5EF4-FFF2-40B4-BE49-F238E27FC236}">
                <a16:creationId xmlns:a16="http://schemas.microsoft.com/office/drawing/2014/main" id="{8231E6F2-4063-4ED0-AFAA-826C729E7DE4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277207" y="3160249"/>
            <a:ext cx="650038" cy="258520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3">
            <a:extLst>
              <a:ext uri="{FF2B5EF4-FFF2-40B4-BE49-F238E27FC236}">
                <a16:creationId xmlns:a16="http://schemas.microsoft.com/office/drawing/2014/main" id="{FABDCDC8-CBBD-494C-849F-E6FCC7EDBF5B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758895" y="4381396"/>
            <a:ext cx="631648" cy="269376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CC1017E-0308-4067-9A74-D6CA146CD10A}"/>
              </a:ext>
            </a:extLst>
          </p:cNvPr>
          <p:cNvSpPr/>
          <p:nvPr/>
        </p:nvSpPr>
        <p:spPr>
          <a:xfrm>
            <a:off x="203870" y="5564698"/>
            <a:ext cx="9515888" cy="735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600" dirty="0">
                <a:solidFill>
                  <a:schemeClr val="tx1"/>
                </a:solidFill>
              </a:rPr>
              <a:t>Quanto mais restritivas forem as medidas de distanciamento social, maior será o impacto nos meios de subsistência a nível individual e mais profundos serão os </a:t>
            </a:r>
            <a:r>
              <a:rPr lang="pt-PT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choques económicos </a:t>
            </a:r>
            <a:r>
              <a:rPr lang="pt-PT" sz="1600" dirty="0">
                <a:solidFill>
                  <a:schemeClr val="tx1"/>
                </a:solidFill>
              </a:rPr>
              <a:t>e a probabilidade de </a:t>
            </a:r>
            <a:r>
              <a:rPr lang="pt-PT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agitação social </a:t>
            </a:r>
            <a:r>
              <a:rPr lang="pt-PT" sz="1600" dirty="0">
                <a:solidFill>
                  <a:schemeClr val="tx1"/>
                </a:solidFill>
              </a:rPr>
              <a:t>entre as comunidades pobres.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C7A9AF7-D9AB-42D7-838C-FB3A6974EE42}"/>
              </a:ext>
            </a:extLst>
          </p:cNvPr>
          <p:cNvSpPr txBox="1">
            <a:spLocks/>
          </p:cNvSpPr>
          <p:nvPr/>
        </p:nvSpPr>
        <p:spPr>
          <a:xfrm>
            <a:off x="204763" y="139535"/>
            <a:ext cx="8437905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pt-PT" sz="2000" dirty="0">
                <a:solidFill>
                  <a:srgbClr val="2D2D5F"/>
                </a:solidFill>
              </a:rPr>
              <a:t>É possível implementar várias medidas de distanciamento social, consoante a </a:t>
            </a:r>
            <a:r>
              <a:rPr lang="pt-PT" sz="2000" b="1" dirty="0">
                <a:solidFill>
                  <a:srgbClr val="2D2D5F"/>
                </a:solidFill>
              </a:rPr>
              <a:t>capacidade para a realização de testes</a:t>
            </a:r>
            <a:r>
              <a:rPr lang="pt-PT" sz="2000" dirty="0">
                <a:solidFill>
                  <a:srgbClr val="2D2D5F"/>
                </a:solidFill>
              </a:rPr>
              <a:t> e </a:t>
            </a:r>
            <a:r>
              <a:rPr lang="pt-PT" sz="2000" b="1" dirty="0">
                <a:solidFill>
                  <a:srgbClr val="2D2D5F"/>
                </a:solidFill>
              </a:rPr>
              <a:t>disponibilidade de apoio à subsistência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60926B-D5E3-43B2-A9A2-4D417F721D04}"/>
              </a:ext>
            </a:extLst>
          </p:cNvPr>
          <p:cNvSpPr/>
          <p:nvPr/>
        </p:nvSpPr>
        <p:spPr>
          <a:xfrm>
            <a:off x="141689" y="1110849"/>
            <a:ext cx="8182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pt-PT" sz="1400" dirty="0">
                <a:solidFill>
                  <a:srgbClr val="2D2D5F"/>
                </a:solidFill>
                <a:latin typeface="+mn-lt"/>
              </a:rPr>
              <a:t>Grande parte da Europa implementou medidas muito rígidas para aliviar a pressão sobre o sistema de saúde, ao passo que a Coreia do Sul teve a capacidade para a realização de testes que lhe permitiu implementar medidas mais flexíveis.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8656E-D0CD-4753-A07B-53C617D3124A}"/>
              </a:ext>
            </a:extLst>
          </p:cNvPr>
          <p:cNvSpPr txBox="1"/>
          <p:nvPr/>
        </p:nvSpPr>
        <p:spPr>
          <a:xfrm>
            <a:off x="8460305" y="1326134"/>
            <a:ext cx="1237447" cy="391213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algn="ctr" rtl="0"/>
            <a:r>
              <a:rPr lang="pt-PT" sz="1200" b="1" dirty="0">
                <a:solidFill>
                  <a:srgbClr val="002060"/>
                </a:solidFill>
                <a:latin typeface="+mn-lt"/>
              </a:rPr>
              <a:t>Fator de decisão chave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41336D-FA7C-4076-B057-1F70661C2F8D}"/>
              </a:ext>
            </a:extLst>
          </p:cNvPr>
          <p:cNvSpPr txBox="1"/>
          <p:nvPr/>
        </p:nvSpPr>
        <p:spPr>
          <a:xfrm>
            <a:off x="8435322" y="2155473"/>
            <a:ext cx="1344784" cy="443411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algn="ctr" rtl="0"/>
            <a:r>
              <a:rPr lang="pt-PT" sz="1200" dirty="0">
                <a:solidFill>
                  <a:srgbClr val="002060"/>
                </a:solidFill>
                <a:latin typeface="+mn-lt"/>
              </a:rPr>
              <a:t>Testes em massa, </a:t>
            </a:r>
            <a:r>
              <a:rPr lang="pt-PT" sz="1200" b="1" dirty="0">
                <a:solidFill>
                  <a:srgbClr val="C00000"/>
                </a:solidFill>
                <a:latin typeface="+mn-lt"/>
              </a:rPr>
              <a:t>a nível nacional</a:t>
            </a:r>
            <a:r>
              <a:rPr lang="pt-PT" sz="1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PT" sz="1200" dirty="0">
                <a:solidFill>
                  <a:srgbClr val="002060"/>
                </a:solidFill>
                <a:latin typeface="+mn-lt"/>
              </a:rPr>
              <a:t>disponíveis</a:t>
            </a:r>
            <a:r>
              <a:rPr lang="pt-PT" sz="1200" b="1" dirty="0">
                <a:solidFill>
                  <a:srgbClr val="002060"/>
                </a:solidFill>
                <a:latin typeface="+mn-lt"/>
              </a:rPr>
              <a:t> agora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93772C-D2F0-47E3-B6EF-71E91BACA1D9}"/>
              </a:ext>
            </a:extLst>
          </p:cNvPr>
          <p:cNvSpPr txBox="1"/>
          <p:nvPr/>
        </p:nvSpPr>
        <p:spPr>
          <a:xfrm>
            <a:off x="8402595" y="4552757"/>
            <a:ext cx="1522338" cy="696327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algn="ctr" rtl="0"/>
            <a:r>
              <a:rPr lang="pt-PT" sz="1200" b="1" dirty="0">
                <a:solidFill>
                  <a:srgbClr val="002060"/>
                </a:solidFill>
                <a:latin typeface="+mn-lt"/>
              </a:rPr>
              <a:t>Rendimentos per capita elevados e sistema de </a:t>
            </a:r>
            <a:r>
              <a:rPr lang="pt-PT" sz="1200" b="1" dirty="0">
                <a:solidFill>
                  <a:srgbClr val="C00000"/>
                </a:solidFill>
                <a:latin typeface="+mn-lt"/>
              </a:rPr>
              <a:t>proteção social </a:t>
            </a:r>
            <a:r>
              <a:rPr lang="pt-PT" sz="1200" dirty="0">
                <a:solidFill>
                  <a:srgbClr val="002060"/>
                </a:solidFill>
                <a:latin typeface="+mn-lt"/>
              </a:rPr>
              <a:t>em vigor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7D487A-A85E-47B1-8E73-A4B855325FC3}"/>
              </a:ext>
            </a:extLst>
          </p:cNvPr>
          <p:cNvSpPr txBox="1"/>
          <p:nvPr/>
        </p:nvSpPr>
        <p:spPr>
          <a:xfrm>
            <a:off x="8350343" y="3021041"/>
            <a:ext cx="1522338" cy="1011436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algn="ctr" rtl="0"/>
            <a:r>
              <a:rPr lang="pt-PT" sz="1200" b="1" dirty="0">
                <a:solidFill>
                  <a:srgbClr val="002060"/>
                </a:solidFill>
                <a:latin typeface="+mn-lt"/>
              </a:rPr>
              <a:t>Proteger </a:t>
            </a:r>
            <a:r>
              <a:rPr lang="pt-PT" sz="1200" b="1" dirty="0">
                <a:solidFill>
                  <a:srgbClr val="C00000"/>
                </a:solidFill>
                <a:latin typeface="+mn-lt"/>
              </a:rPr>
              <a:t>a subsistência</a:t>
            </a:r>
            <a:r>
              <a:rPr lang="pt-PT" sz="1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PT" sz="1200" dirty="0">
                <a:solidFill>
                  <a:srgbClr val="002060"/>
                </a:solidFill>
                <a:latin typeface="+mn-lt"/>
              </a:rPr>
              <a:t>das comunidades pobres. </a:t>
            </a:r>
            <a:r>
              <a:rPr lang="pt-PT" sz="1200" b="1" dirty="0">
                <a:solidFill>
                  <a:srgbClr val="C00000"/>
                </a:solidFill>
                <a:latin typeface="+mn-lt"/>
              </a:rPr>
              <a:t>Capacidade para a realização de testes</a:t>
            </a:r>
            <a:r>
              <a:rPr lang="pt-PT" sz="1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PT" sz="1200" dirty="0">
                <a:solidFill>
                  <a:srgbClr val="002060"/>
                </a:solidFill>
                <a:latin typeface="+mn-lt"/>
              </a:rPr>
              <a:t>a ser desenvolvida</a:t>
            </a:r>
          </a:p>
        </p:txBody>
      </p:sp>
    </p:spTree>
    <p:extLst>
      <p:ext uri="{BB962C8B-B14F-4D97-AF65-F5344CB8AC3E}">
        <p14:creationId xmlns:p14="http://schemas.microsoft.com/office/powerpoint/2010/main" val="212793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5E7C06-0F93-4CCC-A172-63E5A19686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5E7C06-0F93-4CCC-A172-63E5A19686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AA8585B-3927-463E-988A-1A5E0FF003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GB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90E54-C6D0-4548-BA17-948BA851E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00" y="154650"/>
            <a:ext cx="8437905" cy="677108"/>
          </a:xfrm>
        </p:spPr>
        <p:txBody>
          <a:bodyPr/>
          <a:lstStyle/>
          <a:p>
            <a:pPr rtl="0"/>
            <a:r>
              <a:rPr lang="pt-PT" sz="2200" dirty="0">
                <a:solidFill>
                  <a:srgbClr val="2D2D5F"/>
                </a:solidFill>
              </a:rPr>
              <a:t>Há uma vasta gama de abordagens utilizadas ao redor do mundo. As duas próximas semanas irão revelar a sua eficácia em África.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9727-F294-4F23-A452-CB0B20CD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79A90BDF-CA81-4EC9-9751-DFAEDE31597B}" type="slidenum">
              <a:rPr>
                <a:latin typeface="+mj-lt"/>
              </a:rPr>
              <a:pPr/>
              <a:t>3</a:t>
            </a:fld>
            <a:endParaRPr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06AADC-ECC7-4264-862D-B4362A181133}"/>
              </a:ext>
            </a:extLst>
          </p:cNvPr>
          <p:cNvSpPr/>
          <p:nvPr/>
        </p:nvSpPr>
        <p:spPr>
          <a:xfrm>
            <a:off x="2063934" y="1142108"/>
            <a:ext cx="2261126" cy="42928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300" b="1" kern="0" dirty="0">
                <a:solidFill>
                  <a:srgbClr val="002060"/>
                </a:solidFill>
              </a:rPr>
              <a:t>Proibir os aglomerados de pessoas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597006-B47E-4375-BBEC-FFE6C52C8F26}"/>
              </a:ext>
            </a:extLst>
          </p:cNvPr>
          <p:cNvSpPr/>
          <p:nvPr/>
        </p:nvSpPr>
        <p:spPr>
          <a:xfrm>
            <a:off x="4063800" y="1142108"/>
            <a:ext cx="1784250" cy="42928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srgbClr val="002060"/>
                </a:solidFill>
              </a:rPr>
              <a:t>Encerrar as empresas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138778-4445-4949-B073-DDB9CBBB97A2}"/>
              </a:ext>
            </a:extLst>
          </p:cNvPr>
          <p:cNvSpPr/>
          <p:nvPr/>
        </p:nvSpPr>
        <p:spPr>
          <a:xfrm>
            <a:off x="5848050" y="1142108"/>
            <a:ext cx="1784250" cy="42928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srgbClr val="002060"/>
                </a:solidFill>
              </a:rPr>
              <a:t>Limitar os movimentos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C690BF-D644-4FA4-A595-555161350CD6}"/>
              </a:ext>
            </a:extLst>
          </p:cNvPr>
          <p:cNvSpPr/>
          <p:nvPr/>
        </p:nvSpPr>
        <p:spPr>
          <a:xfrm>
            <a:off x="7632300" y="1142108"/>
            <a:ext cx="1784250" cy="42928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srgbClr val="002060"/>
                </a:solidFill>
              </a:rPr>
              <a:t>"Lockdown"/Recolher Obrigatório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9936FF-052F-464A-8EB0-1C87E4997D55}"/>
              </a:ext>
            </a:extLst>
          </p:cNvPr>
          <p:cNvSpPr/>
          <p:nvPr/>
        </p:nvSpPr>
        <p:spPr>
          <a:xfrm>
            <a:off x="2279550" y="4711236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Proibição de aglomerados de pessoas 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Escolas fechadas</a:t>
            </a:r>
          </a:p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FAE508-D7E8-4DBA-98D3-6FEE7C187361}"/>
              </a:ext>
            </a:extLst>
          </p:cNvPr>
          <p:cNvSpPr/>
          <p:nvPr/>
        </p:nvSpPr>
        <p:spPr>
          <a:xfrm>
            <a:off x="4063800" y="4825556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Empresas não essenciais encerradas.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Indústrias vitais (p. ex. agricultura) continuam em funcionamento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</a:endParaRP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384D40-C4B6-42C1-9B47-D06E6A90EB0C}"/>
              </a:ext>
            </a:extLst>
          </p:cNvPr>
          <p:cNvSpPr/>
          <p:nvPr/>
        </p:nvSpPr>
        <p:spPr>
          <a:xfrm>
            <a:off x="5848050" y="4781855"/>
            <a:ext cx="2012746" cy="778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Fronteiras encerradas, os cidadãos que regressam ao país são colocados em quarentena num local específico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Nenhumas deslocações internas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B7E055-9DE7-454F-8876-088B3A310C3A}"/>
              </a:ext>
            </a:extLst>
          </p:cNvPr>
          <p:cNvSpPr/>
          <p:nvPr/>
        </p:nvSpPr>
        <p:spPr>
          <a:xfrm>
            <a:off x="7761507" y="4684041"/>
            <a:ext cx="2018596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"Lockdown" parcial: os cidadãos são obrigados a ficar em casa durante 14 dias – alguma ajuda alimentar.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2FE780-97D5-46B2-A888-F64D78613130}"/>
              </a:ext>
            </a:extLst>
          </p:cNvPr>
          <p:cNvSpPr/>
          <p:nvPr/>
        </p:nvSpPr>
        <p:spPr>
          <a:xfrm>
            <a:off x="2279550" y="3242981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Tribunais fechados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Escolas fechadas</a:t>
            </a: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100" kern="0" dirty="0">
              <a:solidFill>
                <a:prstClr val="black"/>
              </a:solidFill>
            </a:endParaRP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FD1625-02E5-4A4B-9914-F006FF906FB1}"/>
              </a:ext>
            </a:extLst>
          </p:cNvPr>
          <p:cNvSpPr/>
          <p:nvPr/>
        </p:nvSpPr>
        <p:spPr>
          <a:xfrm>
            <a:off x="4063800" y="3209759"/>
            <a:ext cx="168327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Bares/Restaurantes fechados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As pessoas são encorajadas a trabalhar a partir de casa, se possível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663213-C397-4016-B147-BEF0C549A9C6}"/>
              </a:ext>
            </a:extLst>
          </p:cNvPr>
          <p:cNvSpPr/>
          <p:nvPr/>
        </p:nvSpPr>
        <p:spPr>
          <a:xfrm>
            <a:off x="5848050" y="3242981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Os voos internacionais foram suspensos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Autoquarentena à entrada.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CFF134-D6C2-4445-B13E-4A0E57D7982C}"/>
              </a:ext>
            </a:extLst>
          </p:cNvPr>
          <p:cNvSpPr/>
          <p:nvPr/>
        </p:nvSpPr>
        <p:spPr>
          <a:xfrm>
            <a:off x="7805927" y="3314735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200" kern="0" dirty="0">
                <a:solidFill>
                  <a:prstClr val="black"/>
                </a:solidFill>
              </a:rPr>
              <a:t>Recolher obrigatório entre as 19h00 e as 5h00</a:t>
            </a:r>
            <a:endParaRPr lang="en-US" sz="1200" kern="0" dirty="0">
              <a:solidFill>
                <a:prstClr val="black"/>
              </a:solidFill>
            </a:endParaRP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B8E041-A79D-4713-9A14-754DD6081D54}"/>
              </a:ext>
            </a:extLst>
          </p:cNvPr>
          <p:cNvSpPr/>
          <p:nvPr/>
        </p:nvSpPr>
        <p:spPr>
          <a:xfrm>
            <a:off x="2279550" y="4004654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Proibição de "grandes" aglomerados de pessoas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Escolas fechadas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A637D6-1B7D-4E98-AEAA-548703247F1B}"/>
              </a:ext>
            </a:extLst>
          </p:cNvPr>
          <p:cNvSpPr/>
          <p:nvPr/>
        </p:nvSpPr>
        <p:spPr>
          <a:xfrm>
            <a:off x="5848050" y="4004654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Fronteiras fechadas às pessoas oriundas do estrangeiro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D383E8-84D4-47F1-86C4-DA585E7CEC14}"/>
              </a:ext>
            </a:extLst>
          </p:cNvPr>
          <p:cNvSpPr/>
          <p:nvPr/>
        </p:nvSpPr>
        <p:spPr>
          <a:xfrm>
            <a:off x="7761507" y="4004654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Recolher obrigatório entre as 20h00 e 6h00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prstClr val="black"/>
              </a:solidFill>
            </a:endParaRP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B134A9-AB30-46C3-AA8E-AB12C3460878}"/>
              </a:ext>
            </a:extLst>
          </p:cNvPr>
          <p:cNvSpPr/>
          <p:nvPr/>
        </p:nvSpPr>
        <p:spPr>
          <a:xfrm>
            <a:off x="405849" y="4743601"/>
            <a:ext cx="1784250" cy="760500"/>
          </a:xfrm>
          <a:prstGeom prst="rect">
            <a:avLst/>
          </a:prstGeom>
          <a:gradFill>
            <a:gsLst>
              <a:gs pos="67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>
                <a:solidFill>
                  <a:schemeClr val="bg1"/>
                </a:solidFill>
              </a:rPr>
              <a:t>Ruanda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095CC8-1CCD-4AAC-A992-6B0A70537605}"/>
              </a:ext>
            </a:extLst>
          </p:cNvPr>
          <p:cNvSpPr/>
          <p:nvPr/>
        </p:nvSpPr>
        <p:spPr>
          <a:xfrm>
            <a:off x="405849" y="3228043"/>
            <a:ext cx="1784250" cy="760500"/>
          </a:xfrm>
          <a:prstGeom prst="rect">
            <a:avLst/>
          </a:prstGeom>
          <a:gradFill>
            <a:gsLst>
              <a:gs pos="4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>
                <a:solidFill>
                  <a:schemeClr val="bg1"/>
                </a:solidFill>
              </a:rPr>
              <a:t>Quénia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84F993-9FD1-4D01-814B-633C14C8E14A}"/>
              </a:ext>
            </a:extLst>
          </p:cNvPr>
          <p:cNvSpPr/>
          <p:nvPr/>
        </p:nvSpPr>
        <p:spPr>
          <a:xfrm>
            <a:off x="405849" y="3988543"/>
            <a:ext cx="1784250" cy="760500"/>
          </a:xfrm>
          <a:prstGeom prst="rect">
            <a:avLst/>
          </a:prstGeom>
          <a:gradFill>
            <a:gsLst>
              <a:gs pos="37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schemeClr val="bg1"/>
                </a:solidFill>
              </a:rPr>
              <a:t>Senegal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514C85-284B-437C-A8D7-A3C47B5D077B}"/>
              </a:ext>
            </a:extLst>
          </p:cNvPr>
          <p:cNvSpPr/>
          <p:nvPr/>
        </p:nvSpPr>
        <p:spPr>
          <a:xfrm>
            <a:off x="405849" y="5525671"/>
            <a:ext cx="1784250" cy="760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schemeClr val="bg1"/>
                </a:solidFill>
              </a:rPr>
              <a:t>Itália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A1DEBF-85ED-4ABA-9A3F-D8D7B79D487B}"/>
              </a:ext>
            </a:extLst>
          </p:cNvPr>
          <p:cNvSpPr/>
          <p:nvPr/>
        </p:nvSpPr>
        <p:spPr>
          <a:xfrm>
            <a:off x="2279550" y="5527351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Proibição de aglomerados de pessoas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Proibição de cultos religiosos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Escolas fechadas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1 pessoa por automóvel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E59BAF-6AA6-49DC-B129-0DD5DBBA6075}"/>
              </a:ext>
            </a:extLst>
          </p:cNvPr>
          <p:cNvSpPr/>
          <p:nvPr/>
        </p:nvSpPr>
        <p:spPr>
          <a:xfrm>
            <a:off x="4063800" y="5531705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Empresas não essenciais encerradas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196D9C-1221-4519-8075-C6854F7B3883}"/>
              </a:ext>
            </a:extLst>
          </p:cNvPr>
          <p:cNvSpPr/>
          <p:nvPr/>
        </p:nvSpPr>
        <p:spPr>
          <a:xfrm>
            <a:off x="5838524" y="5537874"/>
            <a:ext cx="2022271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kern="0" dirty="0">
              <a:solidFill>
                <a:schemeClr val="tx1"/>
              </a:solidFill>
            </a:endParaRP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schemeClr val="tx1"/>
                </a:solidFill>
              </a:rPr>
              <a:t>Fronteiras encerradas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schemeClr val="tx1"/>
                </a:solidFill>
              </a:rPr>
              <a:t>21 dias de autoisolamento para pessoas com sintomas</a:t>
            </a:r>
          </a:p>
          <a:p>
            <a:pPr marL="171450" indent="-171450" defTabSz="7429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schemeClr val="tx1"/>
                </a:solidFill>
                <a:cs typeface="Arial"/>
              </a:rPr>
              <a:t>Proibido viajar a mais de 1 quilómetro de distância de casa (a não ser por motivos médicos)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479EC7-1A54-445A-84DC-F0A858FCE857}"/>
              </a:ext>
            </a:extLst>
          </p:cNvPr>
          <p:cNvSpPr/>
          <p:nvPr/>
        </p:nvSpPr>
        <p:spPr>
          <a:xfrm>
            <a:off x="7761506" y="5532794"/>
            <a:ext cx="2144493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"Lockdown": os cidadãos são obrigados a ficar em casa durante 14 dias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Detenção/multas para as pessoas que ignoram as normas de isolamento/quarentena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BE45F2-14F2-4D18-B38E-BD49973D434F}"/>
              </a:ext>
            </a:extLst>
          </p:cNvPr>
          <p:cNvCxnSpPr>
            <a:cxnSpLocks/>
          </p:cNvCxnSpPr>
          <p:nvPr/>
        </p:nvCxnSpPr>
        <p:spPr>
          <a:xfrm>
            <a:off x="2340775" y="1576418"/>
            <a:ext cx="1622045" cy="0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F607D6-48A7-4406-B173-C41CB2451129}"/>
              </a:ext>
            </a:extLst>
          </p:cNvPr>
          <p:cNvCxnSpPr>
            <a:cxnSpLocks/>
          </p:cNvCxnSpPr>
          <p:nvPr/>
        </p:nvCxnSpPr>
        <p:spPr>
          <a:xfrm>
            <a:off x="4125025" y="1576418"/>
            <a:ext cx="1622045" cy="0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22952B1-CABD-47C6-8543-35E8BA0D64DF}"/>
              </a:ext>
            </a:extLst>
          </p:cNvPr>
          <p:cNvCxnSpPr>
            <a:cxnSpLocks/>
          </p:cNvCxnSpPr>
          <p:nvPr/>
        </p:nvCxnSpPr>
        <p:spPr>
          <a:xfrm>
            <a:off x="5909275" y="1576418"/>
            <a:ext cx="1622045" cy="0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59DF66-84BA-4A3D-9AD7-B0F24073E19C}"/>
              </a:ext>
            </a:extLst>
          </p:cNvPr>
          <p:cNvCxnSpPr>
            <a:cxnSpLocks/>
          </p:cNvCxnSpPr>
          <p:nvPr/>
        </p:nvCxnSpPr>
        <p:spPr>
          <a:xfrm>
            <a:off x="7693525" y="1576418"/>
            <a:ext cx="1622045" cy="0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0C7355A-43FB-4FA4-8827-CDEA4220E1F2}"/>
              </a:ext>
            </a:extLst>
          </p:cNvPr>
          <p:cNvSpPr/>
          <p:nvPr/>
        </p:nvSpPr>
        <p:spPr>
          <a:xfrm>
            <a:off x="7626450" y="5598446"/>
            <a:ext cx="1784250" cy="7605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prstClr val="black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A84944-1804-48E5-8F6D-C43E0F2A8077}"/>
              </a:ext>
            </a:extLst>
          </p:cNvPr>
          <p:cNvSpPr/>
          <p:nvPr/>
        </p:nvSpPr>
        <p:spPr>
          <a:xfrm>
            <a:off x="408711" y="2473980"/>
            <a:ext cx="1784250" cy="760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6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schemeClr val="bg1"/>
                </a:solidFill>
              </a:rPr>
              <a:t>Singapura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8CEC62-020B-4153-9761-A32A359E8461}"/>
              </a:ext>
            </a:extLst>
          </p:cNvPr>
          <p:cNvSpPr/>
          <p:nvPr/>
        </p:nvSpPr>
        <p:spPr>
          <a:xfrm>
            <a:off x="2255737" y="2520457"/>
            <a:ext cx="1869288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Proibição de grandes aglomerados de pessoas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Proibição de cultos religiosos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Escolas abertas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BC4818-60D0-4A82-A4A9-349BFA382CD7}"/>
              </a:ext>
            </a:extLst>
          </p:cNvPr>
          <p:cNvSpPr/>
          <p:nvPr/>
        </p:nvSpPr>
        <p:spPr>
          <a:xfrm>
            <a:off x="4063800" y="2501268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Empresas abertas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As pessoas são vivamente encorajadas a trabalhar a partir de casa</a:t>
            </a: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100" kern="0" dirty="0">
              <a:solidFill>
                <a:prstClr val="black"/>
              </a:solidFill>
            </a:endParaRP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prstClr val="black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EF2C0DF-295B-4929-8996-6F3EB3095C9D}"/>
              </a:ext>
            </a:extLst>
          </p:cNvPr>
          <p:cNvSpPr/>
          <p:nvPr/>
        </p:nvSpPr>
        <p:spPr>
          <a:xfrm>
            <a:off x="5837889" y="2430148"/>
            <a:ext cx="1890009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As fronteiras foram fechadas às visitas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Os residentes a entrar ou sair do país devem aceitar restrições adicionais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C080D08-322C-4B23-B747-49651D4AFB83}"/>
              </a:ext>
            </a:extLst>
          </p:cNvPr>
          <p:cNvSpPr/>
          <p:nvPr/>
        </p:nvSpPr>
        <p:spPr>
          <a:xfrm>
            <a:off x="7761506" y="2460849"/>
            <a:ext cx="2144493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Sem "lockdown", mas os contactos conhecidos/suspeitos são colocados sob quarentena rigorosa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As contravenções são punidas com multas/detenção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269AE6-3112-41B5-BABD-57165C56F61B}"/>
              </a:ext>
            </a:extLst>
          </p:cNvPr>
          <p:cNvSpPr/>
          <p:nvPr/>
        </p:nvSpPr>
        <p:spPr>
          <a:xfrm>
            <a:off x="408711" y="1706600"/>
            <a:ext cx="1784250" cy="760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srgbClr val="002060"/>
                </a:solidFill>
              </a:rPr>
              <a:t>Coreia do Sul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002299-2A36-4C60-9DC6-D04DECDC459E}"/>
              </a:ext>
            </a:extLst>
          </p:cNvPr>
          <p:cNvSpPr/>
          <p:nvPr/>
        </p:nvSpPr>
        <p:spPr>
          <a:xfrm>
            <a:off x="4116052" y="1645057"/>
            <a:ext cx="1678491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Empresas abertas</a:t>
            </a: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100" kern="0" dirty="0">
              <a:solidFill>
                <a:prstClr val="black"/>
              </a:solidFill>
            </a:endParaRP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prstClr val="black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8F00F9-D206-41A0-96BD-95BB0EBB8DDB}"/>
              </a:ext>
            </a:extLst>
          </p:cNvPr>
          <p:cNvSpPr/>
          <p:nvPr/>
        </p:nvSpPr>
        <p:spPr>
          <a:xfrm>
            <a:off x="2273700" y="1633640"/>
            <a:ext cx="1890009" cy="91698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Nenhuma proibição relativa a ajuntamentos de pessoas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Nenhuma proibição relativa a cultos religiosos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Escolas abertas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BB4C4C6-68F9-48DA-BB43-0BC7FDC24C5E}"/>
              </a:ext>
            </a:extLst>
          </p:cNvPr>
          <p:cNvSpPr/>
          <p:nvPr/>
        </p:nvSpPr>
        <p:spPr>
          <a:xfrm>
            <a:off x="5848050" y="1627317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Quarentena para as pessoas oriundas da Europa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Recomendação da proibição de viagens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prstClr val="black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435505E-ED12-4055-8AF5-E24A839F8D7F}"/>
              </a:ext>
            </a:extLst>
          </p:cNvPr>
          <p:cNvSpPr/>
          <p:nvPr/>
        </p:nvSpPr>
        <p:spPr>
          <a:xfrm>
            <a:off x="7761506" y="1579742"/>
            <a:ext cx="1890009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100" kern="0" dirty="0">
                <a:solidFill>
                  <a:prstClr val="black"/>
                </a:solidFill>
              </a:rPr>
              <a:t>Sem "lockdown", mas os contactos conhecidos/suspeitos são colocados sob quarentena rigorosa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759DE2-98A0-484B-AF99-6BE76AA72E4D}"/>
              </a:ext>
            </a:extLst>
          </p:cNvPr>
          <p:cNvSpPr/>
          <p:nvPr/>
        </p:nvSpPr>
        <p:spPr>
          <a:xfrm>
            <a:off x="7610231" y="1812424"/>
            <a:ext cx="1784250" cy="7605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prstClr val="black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4B56ED-A8CC-44EE-AAD1-42754D84A9C5}"/>
              </a:ext>
            </a:extLst>
          </p:cNvPr>
          <p:cNvSpPr/>
          <p:nvPr/>
        </p:nvSpPr>
        <p:spPr>
          <a:xfrm>
            <a:off x="4063800" y="4004654"/>
            <a:ext cx="1784250" cy="906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Empresas abertas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000" kern="0" dirty="0">
                <a:solidFill>
                  <a:prstClr val="black"/>
                </a:solidFill>
              </a:rPr>
              <a:t>Horário de funcionamento dos mercados reduzidos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D478BB-526C-424D-999C-98614269887F}"/>
              </a:ext>
            </a:extLst>
          </p:cNvPr>
          <p:cNvCxnSpPr/>
          <p:nvPr/>
        </p:nvCxnSpPr>
        <p:spPr>
          <a:xfrm>
            <a:off x="2279550" y="2460849"/>
            <a:ext cx="7266207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D3C84D0-5470-42D1-90E9-C802142CC37F}"/>
              </a:ext>
            </a:extLst>
          </p:cNvPr>
          <p:cNvCxnSpPr/>
          <p:nvPr/>
        </p:nvCxnSpPr>
        <p:spPr>
          <a:xfrm>
            <a:off x="2276171" y="3277641"/>
            <a:ext cx="7266207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765979C-9797-4885-B894-067605025D01}"/>
              </a:ext>
            </a:extLst>
          </p:cNvPr>
          <p:cNvCxnSpPr/>
          <p:nvPr/>
        </p:nvCxnSpPr>
        <p:spPr>
          <a:xfrm>
            <a:off x="2276171" y="4045814"/>
            <a:ext cx="7266207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3D9ED6A-D3FE-48D4-A3DC-ED1FE13D8592}"/>
              </a:ext>
            </a:extLst>
          </p:cNvPr>
          <p:cNvCxnSpPr/>
          <p:nvPr/>
        </p:nvCxnSpPr>
        <p:spPr>
          <a:xfrm>
            <a:off x="2276171" y="4697356"/>
            <a:ext cx="7266207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A8A2B9A-F8FA-4895-BB2F-F175790AA10C}"/>
              </a:ext>
            </a:extLst>
          </p:cNvPr>
          <p:cNvCxnSpPr/>
          <p:nvPr/>
        </p:nvCxnSpPr>
        <p:spPr>
          <a:xfrm>
            <a:off x="2276171" y="5531705"/>
            <a:ext cx="7266207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951356-10A6-4006-A382-B5FBE4D44A5A}"/>
              </a:ext>
            </a:extLst>
          </p:cNvPr>
          <p:cNvSpPr/>
          <p:nvPr/>
        </p:nvSpPr>
        <p:spPr>
          <a:xfrm>
            <a:off x="520995" y="4819378"/>
            <a:ext cx="8771861" cy="1485096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200" dirty="0"/>
          </a:p>
        </p:txBody>
      </p:sp>
      <p:sp>
        <p:nvSpPr>
          <p:cNvPr id="32" name="Nom1">
            <a:extLst>
              <a:ext uri="{FF2B5EF4-FFF2-40B4-BE49-F238E27FC236}">
                <a16:creationId xmlns:a16="http://schemas.microsoft.com/office/drawing/2014/main" id="{4F9CCB7F-640E-412A-832E-362746965128}"/>
              </a:ext>
            </a:extLst>
          </p:cNvPr>
          <p:cNvSpPr/>
          <p:nvPr/>
        </p:nvSpPr>
        <p:spPr>
          <a:xfrm>
            <a:off x="1749084" y="3582936"/>
            <a:ext cx="7199176" cy="1016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750" rtlCol="0" anchor="t"/>
          <a:lstStyle/>
          <a:p>
            <a:pPr defTabSz="742950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srgbClr val="000000"/>
                </a:solidFill>
                <a:cs typeface="Arial" pitchFamily="34" charset="0"/>
              </a:rPr>
              <a:t>Anuência em cumprir as recomendações de comportamento</a:t>
            </a:r>
            <a:r>
              <a:rPr lang="pt-PT" sz="1400" kern="0" dirty="0">
                <a:solidFill>
                  <a:srgbClr val="000000"/>
                </a:solidFill>
                <a:cs typeface="Arial" pitchFamily="34" charset="0"/>
              </a:rPr>
              <a:t>: o sucesso da Coreia do Sul e de Singapura deve-se, parcialmente, à sua experiência recente com a SARS.  Os países que lidaram recentemente com o Ébola podem ter estratégias que poderão ser utilizadas para promover a mudança de comportamentos e contrariar os mitos.</a:t>
            </a:r>
          </a:p>
        </p:txBody>
      </p:sp>
      <p:sp>
        <p:nvSpPr>
          <p:cNvPr id="36" name="Nom3">
            <a:extLst>
              <a:ext uri="{FF2B5EF4-FFF2-40B4-BE49-F238E27FC236}">
                <a16:creationId xmlns:a16="http://schemas.microsoft.com/office/drawing/2014/main" id="{B49448D0-9B62-4380-B80A-8D5C6F359E7E}"/>
              </a:ext>
            </a:extLst>
          </p:cNvPr>
          <p:cNvSpPr/>
          <p:nvPr/>
        </p:nvSpPr>
        <p:spPr>
          <a:xfrm>
            <a:off x="761472" y="3576035"/>
            <a:ext cx="1523284" cy="1040836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33" name="Nom1">
            <a:extLst>
              <a:ext uri="{FF2B5EF4-FFF2-40B4-BE49-F238E27FC236}">
                <a16:creationId xmlns:a16="http://schemas.microsoft.com/office/drawing/2014/main" id="{9E3431A9-49A3-47B5-B7B4-9162C14FEE09}"/>
              </a:ext>
            </a:extLst>
          </p:cNvPr>
          <p:cNvSpPr/>
          <p:nvPr/>
        </p:nvSpPr>
        <p:spPr>
          <a:xfrm>
            <a:off x="1724496" y="1212072"/>
            <a:ext cx="7224558" cy="11203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750" rtlCol="0" anchor="t"/>
          <a:lstStyle/>
          <a:p>
            <a:pPr defTabSz="742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srgbClr val="000000"/>
              </a:solidFill>
              <a:cs typeface="Arial" pitchFamily="34" charset="0"/>
            </a:endParaRPr>
          </a:p>
          <a:p>
            <a:pPr defTabSz="742950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srgbClr val="000000"/>
                </a:solidFill>
                <a:cs typeface="Arial"/>
              </a:rPr>
              <a:t>Capacidade para realizar testes</a:t>
            </a:r>
            <a:r>
              <a:rPr lang="pt-PT" sz="1400" kern="0" dirty="0">
                <a:solidFill>
                  <a:srgbClr val="000000"/>
                </a:solidFill>
                <a:cs typeface="Arial"/>
              </a:rPr>
              <a:t>: em países como a Coreia do Sul e Singapura, que já começaram a ter uma redução da taxa de transmissão, os testes têm estado amplamente disponíveis e têm sido utilizados em todos os casos suspeitos e para os seus contactos.  </a:t>
            </a:r>
          </a:p>
        </p:txBody>
      </p:sp>
      <p:sp>
        <p:nvSpPr>
          <p:cNvPr id="34" name="Nom1">
            <a:extLst>
              <a:ext uri="{FF2B5EF4-FFF2-40B4-BE49-F238E27FC236}">
                <a16:creationId xmlns:a16="http://schemas.microsoft.com/office/drawing/2014/main" id="{FA584C58-9AEC-4466-BE7C-681F4B86F1D0}"/>
              </a:ext>
            </a:extLst>
          </p:cNvPr>
          <p:cNvSpPr/>
          <p:nvPr/>
        </p:nvSpPr>
        <p:spPr>
          <a:xfrm>
            <a:off x="767915" y="1229944"/>
            <a:ext cx="1523284" cy="1040836"/>
          </a:xfrm>
          <a:prstGeom prst="homePlate">
            <a:avLst/>
          </a:prstGeom>
          <a:solidFill>
            <a:srgbClr val="00206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5E7C06-0F93-4CCC-A172-63E5A19686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5E7C06-0F93-4CCC-A172-63E5A19686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AA8585B-3927-463E-988A-1A5E0FF003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GB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90E54-C6D0-4548-BA17-948BA851E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79" y="31568"/>
            <a:ext cx="8437905" cy="1107996"/>
          </a:xfrm>
        </p:spPr>
        <p:txBody>
          <a:bodyPr/>
          <a:lstStyle/>
          <a:p>
            <a:pPr rtl="0"/>
            <a:r>
              <a:rPr lang="pt-PT" sz="1800" dirty="0">
                <a:solidFill>
                  <a:srgbClr val="2D2D5F"/>
                </a:solidFill>
              </a:rPr>
              <a:t>Os recursos para </a:t>
            </a:r>
            <a:r>
              <a:rPr lang="pt-PT" sz="1800" b="1" dirty="0">
                <a:solidFill>
                  <a:srgbClr val="2D2D5F"/>
                </a:solidFill>
              </a:rPr>
              <a:t>testar, isolar e proteger os meios de subsistência </a:t>
            </a:r>
            <a:r>
              <a:rPr lang="pt-PT" sz="1800" dirty="0">
                <a:solidFill>
                  <a:srgbClr val="2D2D5F"/>
                </a:solidFill>
              </a:rPr>
              <a:t>têm uma importância fundamental para o "lockdown" parcial ou completo, para garantir que se consegue atingir o distanciamento social e que se limita o impacto social e económico.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9727-F294-4F23-A452-CB0B20CD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79A90BDF-CA81-4EC9-9751-DFAEDE31597B}" type="slidenum">
              <a:rPr>
                <a:latin typeface="+mj-lt"/>
              </a:rPr>
              <a:pPr/>
              <a:t>4</a:t>
            </a:fld>
            <a:endParaRPr dirty="0">
              <a:latin typeface="+mj-lt"/>
            </a:endParaRPr>
          </a:p>
        </p:txBody>
      </p:sp>
      <p:pic>
        <p:nvPicPr>
          <p:cNvPr id="49" name="Graphic 48" descr="Ear">
            <a:extLst>
              <a:ext uri="{FF2B5EF4-FFF2-40B4-BE49-F238E27FC236}">
                <a16:creationId xmlns:a16="http://schemas.microsoft.com/office/drawing/2014/main" id="{4920568A-D93E-4FEE-8075-02451603FC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553" y="3741117"/>
            <a:ext cx="700305" cy="700305"/>
          </a:xfrm>
          <a:prstGeom prst="rect">
            <a:avLst/>
          </a:prstGeom>
        </p:spPr>
      </p:pic>
      <p:pic>
        <p:nvPicPr>
          <p:cNvPr id="51" name="Graphic 50" descr="Test tubes">
            <a:extLst>
              <a:ext uri="{FF2B5EF4-FFF2-40B4-BE49-F238E27FC236}">
                <a16:creationId xmlns:a16="http://schemas.microsoft.com/office/drawing/2014/main" id="{9436160A-5398-4EF1-B244-1DB0203735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3553" y="1365477"/>
            <a:ext cx="645106" cy="645106"/>
          </a:xfrm>
          <a:prstGeom prst="rect">
            <a:avLst/>
          </a:prstGeom>
        </p:spPr>
      </p:pic>
      <p:sp>
        <p:nvSpPr>
          <p:cNvPr id="31" name="Nom1">
            <a:extLst>
              <a:ext uri="{FF2B5EF4-FFF2-40B4-BE49-F238E27FC236}">
                <a16:creationId xmlns:a16="http://schemas.microsoft.com/office/drawing/2014/main" id="{56171683-CC34-478B-BA98-FE8F436875A8}"/>
              </a:ext>
            </a:extLst>
          </p:cNvPr>
          <p:cNvSpPr/>
          <p:nvPr/>
        </p:nvSpPr>
        <p:spPr>
          <a:xfrm>
            <a:off x="1749083" y="2438445"/>
            <a:ext cx="7225321" cy="1034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750" rtlCol="0" anchor="t"/>
          <a:lstStyle/>
          <a:p>
            <a:pPr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srgbClr val="000000"/>
                </a:solidFill>
                <a:cs typeface="Arial" pitchFamily="34" charset="0"/>
              </a:rPr>
              <a:t>Sistema de proteção social</a:t>
            </a:r>
            <a:r>
              <a:rPr lang="pt-PT" sz="1400" kern="0" dirty="0">
                <a:solidFill>
                  <a:srgbClr val="000000"/>
                </a:solidFill>
                <a:cs typeface="Arial" pitchFamily="34" charset="0"/>
              </a:rPr>
              <a:t>: na Europa, os Estados em "lockdown" introduziram medidas de proteção social amplas, p. ex. </a:t>
            </a:r>
            <a:r>
              <a:rPr lang="pt-PT" sz="1400" kern="0" dirty="0">
                <a:solidFill>
                  <a:prstClr val="black"/>
                </a:solidFill>
                <a:cs typeface="Arial" pitchFamily="34" charset="0"/>
              </a:rPr>
              <a:t>s</a:t>
            </a:r>
            <a:r>
              <a:rPr lang="pt-PT" sz="1400" kern="0" dirty="0">
                <a:solidFill>
                  <a:prstClr val="black"/>
                </a:solidFill>
              </a:rPr>
              <a:t>ubsídios ao rendimento, isenção fiscal para empresas e a alimentação de grupos vulneráveis nas suas casas, para limitar o choque económico e promover o cumprimento.</a:t>
            </a:r>
          </a:p>
        </p:txBody>
      </p:sp>
      <p:sp>
        <p:nvSpPr>
          <p:cNvPr id="35" name="Nom2">
            <a:extLst>
              <a:ext uri="{FF2B5EF4-FFF2-40B4-BE49-F238E27FC236}">
                <a16:creationId xmlns:a16="http://schemas.microsoft.com/office/drawing/2014/main" id="{2D73A427-F118-4AF6-8AD6-369DD73FDB6C}"/>
              </a:ext>
            </a:extLst>
          </p:cNvPr>
          <p:cNvSpPr/>
          <p:nvPr/>
        </p:nvSpPr>
        <p:spPr>
          <a:xfrm>
            <a:off x="767915" y="2425488"/>
            <a:ext cx="1523284" cy="1040836"/>
          </a:xfrm>
          <a:prstGeom prst="homePlat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prstClr val="white"/>
              </a:solidFill>
            </a:endParaRPr>
          </a:p>
        </p:txBody>
      </p:sp>
      <p:pic>
        <p:nvPicPr>
          <p:cNvPr id="37" name="Graphic 36" descr="Coins">
            <a:extLst>
              <a:ext uri="{FF2B5EF4-FFF2-40B4-BE49-F238E27FC236}">
                <a16:creationId xmlns:a16="http://schemas.microsoft.com/office/drawing/2014/main" id="{223257D8-1F7F-4032-B88D-5C5298BACA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1668" y="2613224"/>
            <a:ext cx="543733" cy="5437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0687F9-EBD1-42D0-8308-C1505732EE7F}"/>
              </a:ext>
            </a:extLst>
          </p:cNvPr>
          <p:cNvSpPr/>
          <p:nvPr/>
        </p:nvSpPr>
        <p:spPr>
          <a:xfrm>
            <a:off x="761471" y="5604262"/>
            <a:ext cx="2493847" cy="64795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PT" sz="1400" dirty="0">
                <a:solidFill>
                  <a:schemeClr val="dk1"/>
                </a:solidFill>
              </a:rPr>
              <a:t>Atrasar a transmissão e proteger os meios de subsistência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4C85F6-51AC-4E86-B802-C520BED1B5B9}"/>
              </a:ext>
            </a:extLst>
          </p:cNvPr>
          <p:cNvSpPr/>
          <p:nvPr/>
        </p:nvSpPr>
        <p:spPr>
          <a:xfrm>
            <a:off x="4208051" y="5656515"/>
            <a:ext cx="1825486" cy="5399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PT" sz="1600" dirty="0"/>
              <a:t>Intensificar a vigilância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DDC12B-B685-4E18-8F8C-BAFDB1005633}"/>
              </a:ext>
            </a:extLst>
          </p:cNvPr>
          <p:cNvSpPr/>
          <p:nvPr/>
        </p:nvSpPr>
        <p:spPr>
          <a:xfrm>
            <a:off x="7148919" y="5656515"/>
            <a:ext cx="1825486" cy="5399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pt-PT" sz="1600" dirty="0"/>
              <a:t>Testes estratégicos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8F2466-5D14-494D-B91A-00DBD558151C}"/>
              </a:ext>
            </a:extLst>
          </p:cNvPr>
          <p:cNvSpPr/>
          <p:nvPr/>
        </p:nvSpPr>
        <p:spPr>
          <a:xfrm>
            <a:off x="613144" y="4843361"/>
            <a:ext cx="857338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auto">
              <a:spcAft>
                <a:spcPts val="0"/>
              </a:spcAft>
            </a:pPr>
            <a:r>
              <a:rPr lang="pt-PT" sz="1500" dirty="0">
                <a:solidFill>
                  <a:schemeClr val="bg1"/>
                </a:solidFill>
                <a:latin typeface="+mn-lt"/>
              </a:rPr>
              <a:t>Dada a reduzida disponibilidade de testes e redes de proteção social em África, recomendamos a implementação de </a:t>
            </a:r>
            <a:r>
              <a:rPr lang="pt-PT" sz="1600" b="1" dirty="0">
                <a:solidFill>
                  <a:schemeClr val="bg1"/>
                </a:solidFill>
                <a:latin typeface="+mn-lt"/>
              </a:rPr>
              <a:t>restrições parciais</a:t>
            </a:r>
            <a:r>
              <a:rPr lang="pt-PT" sz="1500" dirty="0">
                <a:solidFill>
                  <a:schemeClr val="bg1"/>
                </a:solidFill>
                <a:latin typeface="+mn-lt"/>
              </a:rPr>
              <a:t>, à medida que a capacidade de realização de testes é desenvolvida, para proteger os meios de subsistência dos cidadãos.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FA31E30-46F9-4BD9-8F68-EF0325525C6F}"/>
              </a:ext>
            </a:extLst>
          </p:cNvPr>
          <p:cNvSpPr/>
          <p:nvPr/>
        </p:nvSpPr>
        <p:spPr>
          <a:xfrm rot="5400000">
            <a:off x="3479158" y="5835114"/>
            <a:ext cx="340242" cy="151020"/>
          </a:xfrm>
          <a:prstGeom prst="triangl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200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28C95CB-BEFC-4A16-B68E-A52F5EC99899}"/>
              </a:ext>
            </a:extLst>
          </p:cNvPr>
          <p:cNvSpPr/>
          <p:nvPr/>
        </p:nvSpPr>
        <p:spPr>
          <a:xfrm rot="5400000">
            <a:off x="6421107" y="5830964"/>
            <a:ext cx="340242" cy="151020"/>
          </a:xfrm>
          <a:prstGeom prst="triangl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5609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5E7C06-0F93-4CCC-A172-63E5A19686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5E7C06-0F93-4CCC-A172-63E5A19686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AA8585B-3927-463E-988A-1A5E0FF003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GB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9727-F294-4F23-A452-CB0B20CD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79A90BDF-CA81-4EC9-9751-DFAEDE31597B}" type="slidenum">
              <a:rPr>
                <a:latin typeface="+mj-lt"/>
              </a:rPr>
              <a:pPr/>
              <a:t>5</a:t>
            </a:fld>
            <a:endParaRPr dirty="0">
              <a:latin typeface="+mj-lt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E1BCCB24-FC93-4ADA-B18D-CEBD66E0391F}"/>
              </a:ext>
            </a:extLst>
          </p:cNvPr>
          <p:cNvSpPr/>
          <p:nvPr/>
        </p:nvSpPr>
        <p:spPr>
          <a:xfrm>
            <a:off x="523691" y="1665925"/>
            <a:ext cx="2095500" cy="3393755"/>
          </a:xfrm>
          <a:custGeom>
            <a:avLst/>
            <a:gdLst>
              <a:gd name="connsiteX0" fmla="*/ 0 w 2614020"/>
              <a:gd name="connsiteY0" fmla="*/ 0 h 4348303"/>
              <a:gd name="connsiteX1" fmla="*/ 1307011 w 2614020"/>
              <a:gd name="connsiteY1" fmla="*/ 290881 h 4348303"/>
              <a:gd name="connsiteX2" fmla="*/ 2614020 w 2614020"/>
              <a:gd name="connsiteY2" fmla="*/ 0 h 4348303"/>
              <a:gd name="connsiteX3" fmla="*/ 2614020 w 2614020"/>
              <a:gd name="connsiteY3" fmla="*/ 4348303 h 4348303"/>
              <a:gd name="connsiteX4" fmla="*/ 0 w 2614020"/>
              <a:gd name="connsiteY4" fmla="*/ 4348303 h 434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020" h="4348303">
                <a:moveTo>
                  <a:pt x="0" y="0"/>
                </a:moveTo>
                <a:lnTo>
                  <a:pt x="1307011" y="290881"/>
                </a:lnTo>
                <a:lnTo>
                  <a:pt x="2614020" y="0"/>
                </a:lnTo>
                <a:lnTo>
                  <a:pt x="2614020" y="4348303"/>
                </a:lnTo>
                <a:lnTo>
                  <a:pt x="0" y="4348303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231" tIns="292500" rIns="72231" bIns="30956" rtlCol="0" anchor="t">
            <a:noAutofit/>
          </a:bodyPr>
          <a:lstStyle/>
          <a:p>
            <a:pPr marL="285750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prstClr val="black"/>
              </a:solidFill>
            </a:endParaRPr>
          </a:p>
        </p:txBody>
      </p:sp>
      <p:sp>
        <p:nvSpPr>
          <p:cNvPr id="9" name="Nom1">
            <a:extLst>
              <a:ext uri="{FF2B5EF4-FFF2-40B4-BE49-F238E27FC236}">
                <a16:creationId xmlns:a16="http://schemas.microsoft.com/office/drawing/2014/main" id="{29440458-E5B3-4AC3-8132-0DBE932A7921}"/>
              </a:ext>
            </a:extLst>
          </p:cNvPr>
          <p:cNvSpPr/>
          <p:nvPr/>
        </p:nvSpPr>
        <p:spPr>
          <a:xfrm rot="5400000">
            <a:off x="8114381" y="558455"/>
            <a:ext cx="468743" cy="212389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300" b="1" kern="0" dirty="0">
                <a:solidFill>
                  <a:prstClr val="white"/>
                </a:solidFill>
              </a:rPr>
              <a:t>"Lockdown"/Recolher Obrigatório</a:t>
            </a:r>
          </a:p>
        </p:txBody>
      </p:sp>
      <p:sp>
        <p:nvSpPr>
          <p:cNvPr id="10" name="Nom2">
            <a:extLst>
              <a:ext uri="{FF2B5EF4-FFF2-40B4-BE49-F238E27FC236}">
                <a16:creationId xmlns:a16="http://schemas.microsoft.com/office/drawing/2014/main" id="{CC1F2BF3-CE01-472B-B36E-6741D26B556E}"/>
              </a:ext>
            </a:extLst>
          </p:cNvPr>
          <p:cNvSpPr/>
          <p:nvPr/>
        </p:nvSpPr>
        <p:spPr>
          <a:xfrm rot="5400000">
            <a:off x="5850543" y="538239"/>
            <a:ext cx="468743" cy="212389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300" b="1" kern="0" dirty="0">
                <a:solidFill>
                  <a:prstClr val="white"/>
                </a:solidFill>
              </a:rPr>
              <a:t>Limitar os movimentos</a:t>
            </a:r>
          </a:p>
        </p:txBody>
      </p:sp>
      <p:sp>
        <p:nvSpPr>
          <p:cNvPr id="11" name="Nom3">
            <a:extLst>
              <a:ext uri="{FF2B5EF4-FFF2-40B4-BE49-F238E27FC236}">
                <a16:creationId xmlns:a16="http://schemas.microsoft.com/office/drawing/2014/main" id="{D7C5B214-AAAB-42F6-A213-F3F211090E4E}"/>
              </a:ext>
            </a:extLst>
          </p:cNvPr>
          <p:cNvSpPr/>
          <p:nvPr/>
        </p:nvSpPr>
        <p:spPr>
          <a:xfrm rot="5400000">
            <a:off x="3586710" y="528928"/>
            <a:ext cx="468743" cy="212389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300" b="1" kern="0" dirty="0">
                <a:solidFill>
                  <a:prstClr val="white"/>
                </a:solidFill>
              </a:rPr>
              <a:t>Encerrar as empresas</a:t>
            </a:r>
          </a:p>
        </p:txBody>
      </p:sp>
      <p:sp>
        <p:nvSpPr>
          <p:cNvPr id="12" name="Nom4">
            <a:extLst>
              <a:ext uri="{FF2B5EF4-FFF2-40B4-BE49-F238E27FC236}">
                <a16:creationId xmlns:a16="http://schemas.microsoft.com/office/drawing/2014/main" id="{EECA9793-E38F-428D-A27A-D43E84F25A76}"/>
              </a:ext>
            </a:extLst>
          </p:cNvPr>
          <p:cNvSpPr/>
          <p:nvPr/>
        </p:nvSpPr>
        <p:spPr>
          <a:xfrm rot="5400000">
            <a:off x="1322872" y="532483"/>
            <a:ext cx="468743" cy="212389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300" b="1" kern="0" dirty="0">
                <a:solidFill>
                  <a:prstClr val="white"/>
                </a:solidFill>
              </a:rPr>
              <a:t>Proibir os aglomerados de pessoas</a:t>
            </a: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EFE072B5-F8E2-42B2-A931-32956AD281B5}"/>
              </a:ext>
            </a:extLst>
          </p:cNvPr>
          <p:cNvSpPr/>
          <p:nvPr/>
        </p:nvSpPr>
        <p:spPr>
          <a:xfrm>
            <a:off x="2787528" y="1686244"/>
            <a:ext cx="2095500" cy="3383507"/>
          </a:xfrm>
          <a:custGeom>
            <a:avLst/>
            <a:gdLst>
              <a:gd name="connsiteX0" fmla="*/ 0 w 2614020"/>
              <a:gd name="connsiteY0" fmla="*/ 0 h 4348303"/>
              <a:gd name="connsiteX1" fmla="*/ 1307011 w 2614020"/>
              <a:gd name="connsiteY1" fmla="*/ 290881 h 4348303"/>
              <a:gd name="connsiteX2" fmla="*/ 2614020 w 2614020"/>
              <a:gd name="connsiteY2" fmla="*/ 0 h 4348303"/>
              <a:gd name="connsiteX3" fmla="*/ 2614020 w 2614020"/>
              <a:gd name="connsiteY3" fmla="*/ 4348303 h 4348303"/>
              <a:gd name="connsiteX4" fmla="*/ 0 w 2614020"/>
              <a:gd name="connsiteY4" fmla="*/ 4348303 h 434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020" h="4348303">
                <a:moveTo>
                  <a:pt x="0" y="0"/>
                </a:moveTo>
                <a:lnTo>
                  <a:pt x="1307011" y="290881"/>
                </a:lnTo>
                <a:lnTo>
                  <a:pt x="2614020" y="0"/>
                </a:lnTo>
                <a:lnTo>
                  <a:pt x="2614020" y="4348303"/>
                </a:lnTo>
                <a:lnTo>
                  <a:pt x="0" y="4348303"/>
                </a:lnTo>
                <a:close/>
              </a:path>
            </a:pathLst>
          </a:cu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231" tIns="292500" rIns="72231" bIns="30956" rtlCol="0" anchor="t">
            <a:noAutofit/>
          </a:bodyPr>
          <a:lstStyle/>
          <a:p>
            <a:pPr marL="232167" indent="-232167" defTabSz="7429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black"/>
              </a:solidFill>
            </a:endParaRPr>
          </a:p>
          <a:p>
            <a:pPr marL="232167" indent="-232167" defTabSz="7429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prstClr val="black"/>
              </a:solidFill>
            </a:endParaRP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C45F0B43-4CAA-436A-87EE-2245E4707384}"/>
              </a:ext>
            </a:extLst>
          </p:cNvPr>
          <p:cNvSpPr/>
          <p:nvPr/>
        </p:nvSpPr>
        <p:spPr>
          <a:xfrm>
            <a:off x="5051364" y="1665922"/>
            <a:ext cx="2095500" cy="3414078"/>
          </a:xfrm>
          <a:custGeom>
            <a:avLst/>
            <a:gdLst>
              <a:gd name="connsiteX0" fmla="*/ 0 w 2614020"/>
              <a:gd name="connsiteY0" fmla="*/ 0 h 4348303"/>
              <a:gd name="connsiteX1" fmla="*/ 1307011 w 2614020"/>
              <a:gd name="connsiteY1" fmla="*/ 290881 h 4348303"/>
              <a:gd name="connsiteX2" fmla="*/ 2614020 w 2614020"/>
              <a:gd name="connsiteY2" fmla="*/ 0 h 4348303"/>
              <a:gd name="connsiteX3" fmla="*/ 2614020 w 2614020"/>
              <a:gd name="connsiteY3" fmla="*/ 4348303 h 4348303"/>
              <a:gd name="connsiteX4" fmla="*/ 0 w 2614020"/>
              <a:gd name="connsiteY4" fmla="*/ 4348303 h 434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020" h="4348303">
                <a:moveTo>
                  <a:pt x="0" y="0"/>
                </a:moveTo>
                <a:lnTo>
                  <a:pt x="1307011" y="290881"/>
                </a:lnTo>
                <a:lnTo>
                  <a:pt x="2614020" y="0"/>
                </a:lnTo>
                <a:lnTo>
                  <a:pt x="2614020" y="4348303"/>
                </a:lnTo>
                <a:lnTo>
                  <a:pt x="0" y="4348303"/>
                </a:lnTo>
                <a:close/>
              </a:path>
            </a:pathLst>
          </a:cu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231" tIns="292500" rIns="72231" bIns="30956" rtlCol="0" anchor="t">
            <a:noAutofit/>
          </a:bodyPr>
          <a:lstStyle/>
          <a:p>
            <a:pPr marL="285750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4A69A1CF-5F89-4466-988D-9AF21FBFA63F}"/>
              </a:ext>
            </a:extLst>
          </p:cNvPr>
          <p:cNvSpPr/>
          <p:nvPr/>
        </p:nvSpPr>
        <p:spPr>
          <a:xfrm>
            <a:off x="7315196" y="1696021"/>
            <a:ext cx="2095503" cy="3353499"/>
          </a:xfrm>
          <a:custGeom>
            <a:avLst/>
            <a:gdLst>
              <a:gd name="connsiteX0" fmla="*/ 0 w 2614020"/>
              <a:gd name="connsiteY0" fmla="*/ 0 h 4348303"/>
              <a:gd name="connsiteX1" fmla="*/ 1307011 w 2614020"/>
              <a:gd name="connsiteY1" fmla="*/ 290881 h 4348303"/>
              <a:gd name="connsiteX2" fmla="*/ 2614020 w 2614020"/>
              <a:gd name="connsiteY2" fmla="*/ 0 h 4348303"/>
              <a:gd name="connsiteX3" fmla="*/ 2614020 w 2614020"/>
              <a:gd name="connsiteY3" fmla="*/ 4348303 h 4348303"/>
              <a:gd name="connsiteX4" fmla="*/ 0 w 2614020"/>
              <a:gd name="connsiteY4" fmla="*/ 4348303 h 434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020" h="4348303">
                <a:moveTo>
                  <a:pt x="0" y="0"/>
                </a:moveTo>
                <a:lnTo>
                  <a:pt x="1307011" y="290881"/>
                </a:lnTo>
                <a:lnTo>
                  <a:pt x="2614020" y="0"/>
                </a:lnTo>
                <a:lnTo>
                  <a:pt x="2614020" y="4348303"/>
                </a:lnTo>
                <a:lnTo>
                  <a:pt x="0" y="4348303"/>
                </a:lnTo>
                <a:close/>
              </a:path>
            </a:pathLst>
          </a:custGeom>
          <a:noFill/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231" tIns="292500" rIns="72231" bIns="30956" rtlCol="0" anchor="t">
            <a:noAutofit/>
          </a:bodyPr>
          <a:lstStyle/>
          <a:p>
            <a:pPr marL="232167" indent="-232167" defTabSz="7429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C04C1-A47F-401C-B780-1D5E3465E466}"/>
              </a:ext>
            </a:extLst>
          </p:cNvPr>
          <p:cNvSpPr txBox="1"/>
          <p:nvPr/>
        </p:nvSpPr>
        <p:spPr>
          <a:xfrm>
            <a:off x="586739" y="1665922"/>
            <a:ext cx="2051718" cy="2980724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050" b="1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050" b="1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050" b="1" dirty="0">
              <a:latin typeface="Arial"/>
              <a:cs typeface="Arial"/>
            </a:endParaRP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050" dirty="0">
                <a:latin typeface="Arial"/>
                <a:cs typeface="Arial"/>
              </a:rPr>
              <a:t>Dizer às pessoas que </a:t>
            </a:r>
            <a:r>
              <a:rPr lang="pt-PT" sz="1050" b="1" dirty="0">
                <a:latin typeface="Arial"/>
                <a:cs typeface="Arial"/>
              </a:rPr>
              <a:t>devem ficar em casa </a:t>
            </a:r>
            <a:r>
              <a:rPr lang="pt-PT" sz="1050" dirty="0">
                <a:latin typeface="Arial"/>
                <a:cs typeface="Arial"/>
              </a:rPr>
              <a:t> se possível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050" b="1" dirty="0">
                <a:latin typeface="Arial"/>
                <a:cs typeface="Arial"/>
              </a:rPr>
              <a:t>Remodelar os mercados para garantir o distanciamento físico</a:t>
            </a:r>
            <a:r>
              <a:rPr lang="pt-PT" sz="1050" dirty="0">
                <a:latin typeface="Arial"/>
                <a:cs typeface="Arial"/>
              </a:rPr>
              <a:t>. Deve ser feito o controlo do fluxo de multidões pela polícia ou por outras pessoas, para garantir que há somente uma rota de entrada e uma de saída, que as pessoas lavam as mãos e que se mede a temperatura à chegada, que se utilizam máscaras e que se mantém o distanciamento físico entre os balcões, os funcionários do mercado e os clientes.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58E46-3310-4E67-86AF-D2C316C756F8}"/>
              </a:ext>
            </a:extLst>
          </p:cNvPr>
          <p:cNvSpPr txBox="1"/>
          <p:nvPr/>
        </p:nvSpPr>
        <p:spPr>
          <a:xfrm>
            <a:off x="2829109" y="2117993"/>
            <a:ext cx="2123891" cy="3383506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050" dirty="0">
                <a:latin typeface="Arial"/>
                <a:cs typeface="Arial"/>
              </a:rPr>
              <a:t>Permitir </a:t>
            </a:r>
            <a:r>
              <a:rPr lang="pt-PT" sz="1050" b="1" dirty="0">
                <a:latin typeface="Arial"/>
                <a:cs typeface="Arial"/>
              </a:rPr>
              <a:t>exceções</a:t>
            </a:r>
            <a:r>
              <a:rPr lang="pt-PT" sz="1050" dirty="0">
                <a:latin typeface="Arial"/>
                <a:cs typeface="Arial"/>
              </a:rPr>
              <a:t> para empresas essenciais, incluindo a compra e venda de alimentos, acesso a água, produtos essenciais e cuidados médicos, ou seja, proteger os meios de subsistência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050" dirty="0">
                <a:latin typeface="Arial"/>
                <a:cs typeface="Arial"/>
              </a:rPr>
              <a:t>Se possível, </a:t>
            </a:r>
            <a:r>
              <a:rPr lang="pt-PT" sz="1050" b="1" dirty="0">
                <a:latin typeface="Arial"/>
                <a:cs typeface="Arial"/>
              </a:rPr>
              <a:t>promover a entrega domiciliar </a:t>
            </a:r>
            <a:r>
              <a:rPr lang="pt-PT" sz="1050" dirty="0">
                <a:latin typeface="Arial"/>
                <a:cs typeface="Arial"/>
              </a:rPr>
              <a:t>de bens essenciais, para limitar os aglomerados nos mercados.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050" dirty="0">
                <a:latin typeface="Arial"/>
                <a:cs typeface="Arial"/>
              </a:rPr>
              <a:t>Fornecer </a:t>
            </a:r>
            <a:r>
              <a:rPr lang="pt-PT" sz="1050" b="1" dirty="0">
                <a:latin typeface="Arial"/>
                <a:cs typeface="Arial"/>
              </a:rPr>
              <a:t>orientações</a:t>
            </a:r>
            <a:r>
              <a:rPr lang="pt-PT" sz="1050" dirty="0">
                <a:latin typeface="Arial"/>
                <a:cs typeface="Arial"/>
              </a:rPr>
              <a:t> aos comerciantes de mercados, às empresas e a fornecedores de serviços essenciais, incluindo no que diz respeito ao uso de equipamento de proteção individual.</a:t>
            </a: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050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050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050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050" dirty="0"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35EC87-3D21-4BD2-A3F6-01D3C73F9F73}"/>
              </a:ext>
            </a:extLst>
          </p:cNvPr>
          <p:cNvSpPr txBox="1"/>
          <p:nvPr/>
        </p:nvSpPr>
        <p:spPr>
          <a:xfrm>
            <a:off x="5121332" y="2058705"/>
            <a:ext cx="2123891" cy="3935210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200" b="1" dirty="0">
                <a:latin typeface="Arial"/>
                <a:cs typeface="Arial"/>
              </a:rPr>
              <a:t>Limitar as deslocações dentro do país </a:t>
            </a:r>
            <a:r>
              <a:rPr lang="pt-PT" sz="1200" dirty="0">
                <a:latin typeface="Arial"/>
                <a:cs typeface="Arial"/>
              </a:rPr>
              <a:t>p. ex. barreiras ao redor de cidades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200" dirty="0">
                <a:latin typeface="Arial"/>
                <a:cs typeface="Arial"/>
              </a:rPr>
              <a:t>Regular os números de pessoas nos </a:t>
            </a:r>
            <a:r>
              <a:rPr lang="pt-PT" sz="1200" b="1" dirty="0">
                <a:latin typeface="Arial"/>
                <a:cs typeface="Arial"/>
              </a:rPr>
              <a:t>transportes públicos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200" b="1" dirty="0">
                <a:latin typeface="Arial"/>
                <a:cs typeface="Arial"/>
              </a:rPr>
              <a:t>Acompanhar e aplicar </a:t>
            </a:r>
            <a:r>
              <a:rPr lang="pt-PT" sz="1200" dirty="0">
                <a:latin typeface="Arial"/>
                <a:cs typeface="Arial"/>
              </a:rPr>
              <a:t>esta série de medidas, ao mesmo tempo que se autoriza as deslocações de pessoas por motivos excecionais</a:t>
            </a: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200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200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200" dirty="0">
              <a:latin typeface="Arial"/>
              <a:cs typeface="Arial"/>
            </a:endParaRP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200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200" b="1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200" b="1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200" b="1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200" b="1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200" b="1" dirty="0">
              <a:latin typeface="Arial"/>
              <a:cs typeface="Arial"/>
            </a:endParaRP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5E7AD3-0966-4648-8D1A-7314088D4C03}"/>
              </a:ext>
            </a:extLst>
          </p:cNvPr>
          <p:cNvSpPr txBox="1"/>
          <p:nvPr/>
        </p:nvSpPr>
        <p:spPr>
          <a:xfrm>
            <a:off x="7385162" y="2338058"/>
            <a:ext cx="2123899" cy="2069424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200" dirty="0">
                <a:latin typeface="Arial"/>
                <a:cs typeface="Arial"/>
              </a:rPr>
              <a:t>O recolher obrigatório irá aumentar a densidade nos mercados e assim sendo, por norma, </a:t>
            </a:r>
            <a:r>
              <a:rPr lang="pt-PT" sz="1200" b="1" dirty="0">
                <a:latin typeface="Arial"/>
                <a:cs typeface="Arial"/>
              </a:rPr>
              <a:t>deve ser permitido que continuem a funcionar com o horário habitual. 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200" dirty="0">
                <a:latin typeface="Arial"/>
                <a:cs typeface="Arial"/>
              </a:rPr>
              <a:t>Deve-se considerar o valor do recolher obrigatório no </a:t>
            </a:r>
            <a:r>
              <a:rPr lang="pt-PT" sz="1200" b="1" dirty="0">
                <a:latin typeface="Arial"/>
                <a:cs typeface="Arial"/>
              </a:rPr>
              <a:t>contexto cultural </a:t>
            </a:r>
            <a:r>
              <a:rPr lang="pt-PT" sz="1200" dirty="0">
                <a:latin typeface="Arial"/>
                <a:cs typeface="Arial"/>
              </a:rPr>
              <a:t>tendo em conta o impacto na economia r saúde pública.</a:t>
            </a: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200" b="1" dirty="0">
              <a:latin typeface="Arial"/>
              <a:cs typeface="Arial"/>
            </a:endParaRPr>
          </a:p>
          <a:p>
            <a:pPr marL="171450" indent="-1714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200" b="1" dirty="0"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51D3DA-69BC-4F82-A54B-AC48641EBF84}"/>
              </a:ext>
            </a:extLst>
          </p:cNvPr>
          <p:cNvSpPr txBox="1"/>
          <p:nvPr/>
        </p:nvSpPr>
        <p:spPr>
          <a:xfrm>
            <a:off x="495299" y="5255959"/>
            <a:ext cx="8994205" cy="941622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bIns="0" rtlCol="0" anchor="ctr">
            <a:noAutofit/>
          </a:bodyPr>
          <a:lstStyle/>
          <a:p>
            <a:pPr algn="ctr" defTabSz="742950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schemeClr val="bg1"/>
                </a:solidFill>
                <a:latin typeface="Arial"/>
                <a:cs typeface="Arial"/>
              </a:rPr>
              <a:t>Mobilização Social</a:t>
            </a:r>
          </a:p>
          <a:p>
            <a:pPr marL="628650" lvl="1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400" dirty="0">
                <a:solidFill>
                  <a:schemeClr val="bg1"/>
                </a:solidFill>
                <a:latin typeface="Arial"/>
                <a:cs typeface="Arial"/>
              </a:rPr>
              <a:t>Uma vasta </a:t>
            </a:r>
            <a:r>
              <a:rPr lang="pt-PT" sz="1400" b="1" dirty="0">
                <a:solidFill>
                  <a:schemeClr val="bg1"/>
                </a:solidFill>
                <a:latin typeface="Arial"/>
                <a:cs typeface="Arial"/>
              </a:rPr>
              <a:t>mobilização social a nível nacional para a mudança de comportamentos </a:t>
            </a:r>
            <a:r>
              <a:rPr lang="pt-PT" sz="1400" dirty="0">
                <a:solidFill>
                  <a:schemeClr val="bg1"/>
                </a:solidFill>
                <a:latin typeface="Arial"/>
                <a:cs typeface="Arial"/>
              </a:rPr>
              <a:t>– comunicar regularmente, envolver a comunidade e os líderes religiosos</a:t>
            </a:r>
          </a:p>
          <a:p>
            <a:pPr marL="628650" lvl="1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1400" dirty="0">
                <a:solidFill>
                  <a:schemeClr val="bg1"/>
                </a:solidFill>
                <a:latin typeface="Arial"/>
                <a:cs typeface="Arial"/>
              </a:rPr>
              <a:t>Apelar a um </a:t>
            </a:r>
            <a:r>
              <a:rPr lang="pt-PT" sz="1400" b="1" dirty="0">
                <a:solidFill>
                  <a:schemeClr val="bg1"/>
                </a:solidFill>
                <a:latin typeface="Arial"/>
                <a:cs typeface="Arial"/>
              </a:rPr>
              <a:t>sentimento nacional de comunidade</a:t>
            </a:r>
            <a:r>
              <a:rPr lang="pt-PT" sz="1400" dirty="0">
                <a:solidFill>
                  <a:schemeClr val="bg1"/>
                </a:solidFill>
                <a:latin typeface="Arial"/>
                <a:cs typeface="Arial"/>
              </a:rPr>
              <a:t> para proteger os outros do vírus.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43711EE-3D97-4067-92D7-901B6C5D3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78" y="188575"/>
            <a:ext cx="8437562" cy="615553"/>
          </a:xfrm>
        </p:spPr>
        <p:txBody>
          <a:bodyPr/>
          <a:lstStyle/>
          <a:p>
            <a:pPr rtl="0"/>
            <a:r>
              <a:rPr lang="pt-PT" sz="2000" dirty="0">
                <a:solidFill>
                  <a:srgbClr val="2D2D5F"/>
                </a:solidFill>
              </a:rPr>
              <a:t>Recomendamos a implementação atual de </a:t>
            </a:r>
            <a:r>
              <a:rPr lang="pt-PT" sz="2000" b="1" dirty="0">
                <a:solidFill>
                  <a:srgbClr val="2D2D5F"/>
                </a:solidFill>
              </a:rPr>
              <a:t>restrições parciais </a:t>
            </a:r>
            <a:r>
              <a:rPr lang="pt-PT" sz="2000" dirty="0">
                <a:solidFill>
                  <a:srgbClr val="2D2D5F"/>
                </a:solidFill>
              </a:rPr>
              <a:t>, à medida que se desenvolve a capacidade de realização de testes, </a:t>
            </a:r>
            <a:r>
              <a:rPr lang="pt-PT" sz="2000" b="1" dirty="0">
                <a:solidFill>
                  <a:srgbClr val="2D2D5F"/>
                </a:solidFill>
              </a:rPr>
              <a:t>atrasar a transmissão e proteger a subsistência dos cidadãos</a:t>
            </a:r>
            <a:r>
              <a:rPr lang="pt-PT" sz="2000" dirty="0">
                <a:solidFill>
                  <a:srgbClr val="2D2D5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63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49A8-D6A3-446B-B96A-B05588892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788" y="192750"/>
            <a:ext cx="8437905" cy="615553"/>
          </a:xfrm>
        </p:spPr>
        <p:txBody>
          <a:bodyPr/>
          <a:lstStyle/>
          <a:p>
            <a:pPr rtl="0"/>
            <a:r>
              <a:rPr lang="pt-PT" sz="2000" dirty="0">
                <a:solidFill>
                  <a:srgbClr val="002060"/>
                </a:solidFill>
              </a:rPr>
              <a:t>É necessário que a polícia e as forças de segurança recebam a devida formação para se conseguir atingir o distanciamento físico e manter as restrições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1CA39-F87A-497A-8074-B38D39F23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79A90BDF-CA81-4EC9-9751-DFAEDE31597B}" type="slidenum">
              <a:rPr/>
              <a:pPr/>
              <a:t>6</a:t>
            </a:fld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973447-A4DD-4C55-A02C-18E810E4CE8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42211" r="71962" b="31093"/>
          <a:stretch/>
        </p:blipFill>
        <p:spPr bwMode="auto">
          <a:xfrm>
            <a:off x="3203356" y="3607675"/>
            <a:ext cx="3496748" cy="2593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C3260E-98F9-4846-A89D-D837724E6228}"/>
              </a:ext>
            </a:extLst>
          </p:cNvPr>
          <p:cNvSpPr/>
          <p:nvPr/>
        </p:nvSpPr>
        <p:spPr>
          <a:xfrm>
            <a:off x="6398846" y="1346299"/>
            <a:ext cx="3262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pt-PT" sz="1400" b="1" dirty="0">
                <a:solidFill>
                  <a:srgbClr val="002060"/>
                </a:solidFill>
                <a:latin typeface="+mn-lt"/>
              </a:rPr>
              <a:t>Nota sobre o recolher obrigatório: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F79120-6062-43CF-AC04-0A46A75AE6A9}"/>
              </a:ext>
            </a:extLst>
          </p:cNvPr>
          <p:cNvGrpSpPr/>
          <p:nvPr/>
        </p:nvGrpSpPr>
        <p:grpSpPr>
          <a:xfrm>
            <a:off x="6719264" y="1794598"/>
            <a:ext cx="3001187" cy="4514762"/>
            <a:chOff x="6700104" y="2027019"/>
            <a:chExt cx="2886516" cy="38072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42ACD7-3057-4066-B8D0-42D585B5D8A2}"/>
                </a:ext>
              </a:extLst>
            </p:cNvPr>
            <p:cNvSpPr/>
            <p:nvPr/>
          </p:nvSpPr>
          <p:spPr>
            <a:xfrm>
              <a:off x="6700104" y="2027019"/>
              <a:ext cx="2789400" cy="38072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C4D7D5-833E-4C93-A8D4-AD39BEAF2D3C}"/>
                </a:ext>
              </a:extLst>
            </p:cNvPr>
            <p:cNvSpPr txBox="1"/>
            <p:nvPr/>
          </p:nvSpPr>
          <p:spPr>
            <a:xfrm>
              <a:off x="6823748" y="2190086"/>
              <a:ext cx="2762872" cy="3431421"/>
            </a:xfrm>
            <a:prstGeom prst="rect">
              <a:avLst/>
            </a:prstGeom>
            <a:noFill/>
          </p:spPr>
          <p:txBody>
            <a:bodyPr wrap="square" lIns="0" tIns="0" bIns="0" rtlCol="0" anchor="ctr">
              <a:noAutofit/>
            </a:bodyPr>
            <a:lstStyle/>
            <a:p>
              <a:pPr algn="l" rtl="0"/>
              <a:r>
                <a:rPr lang="pt-PT" sz="1300" b="0" dirty="0">
                  <a:latin typeface="+mn-lt"/>
                </a:rPr>
                <a:t>O recolher obrigatório limita o período de tempo para o mesmo número de pessoas ter acesso aos transportes públicos e mercados, </a:t>
              </a:r>
              <a:r>
                <a:rPr lang="pt-PT" sz="1300" b="1" dirty="0">
                  <a:latin typeface="+mn-lt"/>
                </a:rPr>
                <a:t>aumentando desse modo o congestionamento</a:t>
              </a:r>
              <a:r>
                <a:rPr lang="pt-PT" sz="1300" dirty="0">
                  <a:latin typeface="+mn-lt"/>
                </a:rPr>
                <a:t> e não o contrário.</a:t>
              </a:r>
            </a:p>
            <a:p>
              <a:pPr algn="l"/>
              <a:endParaRPr lang="en-GB" sz="1300" dirty="0">
                <a:latin typeface="+mn-lt"/>
              </a:endParaRPr>
            </a:p>
            <a:p>
              <a:pPr algn="l" rtl="0"/>
              <a:r>
                <a:rPr lang="pt-PT" sz="1300" dirty="0">
                  <a:latin typeface="+mn-lt"/>
                </a:rPr>
                <a:t>O recolher obrigatório já está a criar pontos </a:t>
              </a:r>
              <a:r>
                <a:rPr lang="pt-PT" sz="1300" b="1" dirty="0">
                  <a:latin typeface="+mn-lt"/>
                </a:rPr>
                <a:t>de violência e instabilidade </a:t>
              </a:r>
              <a:r>
                <a:rPr lang="pt-PT" sz="1300" dirty="0">
                  <a:latin typeface="+mn-lt"/>
                </a:rPr>
                <a:t>em vários países.</a:t>
              </a:r>
            </a:p>
            <a:p>
              <a:pPr algn="l"/>
              <a:endParaRPr lang="en-GB" sz="1300" dirty="0">
                <a:latin typeface="+mn-lt"/>
              </a:endParaRPr>
            </a:p>
            <a:p>
              <a:pPr algn="l" rtl="0"/>
              <a:r>
                <a:rPr lang="pt-PT" sz="1300" dirty="0">
                  <a:latin typeface="+mn-lt"/>
                </a:rPr>
                <a:t>O recolher obrigatório é um símbolo reconhecido para mudar comportamentos em alguns locais e reduzir o convívio à noite. Onde for importante que seja mantido, </a:t>
              </a:r>
              <a:r>
                <a:rPr lang="pt-PT" sz="1300" b="1" dirty="0">
                  <a:latin typeface="+mn-lt"/>
                </a:rPr>
                <a:t>deve considerar-se a sua modificação </a:t>
              </a:r>
              <a:r>
                <a:rPr lang="pt-PT" sz="1300" dirty="0">
                  <a:latin typeface="+mn-lt"/>
                </a:rPr>
                <a:t>para reduzir os aglomerados de pessoas à noite, permitindo, no entanto, a deslocação para a realização de atividades essenciais, como os mercados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FF06B95-DB31-4B22-8CA5-085E1FBA7D33}"/>
              </a:ext>
            </a:extLst>
          </p:cNvPr>
          <p:cNvSpPr/>
          <p:nvPr/>
        </p:nvSpPr>
        <p:spPr>
          <a:xfrm>
            <a:off x="295808" y="1409653"/>
            <a:ext cx="29567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pt-PT" sz="1400" b="1" dirty="0">
                <a:solidFill>
                  <a:srgbClr val="002060"/>
                </a:solidFill>
                <a:latin typeface="+mn-lt"/>
              </a:rPr>
              <a:t>A polícia, as autoridades de saúde e as outras forças de segurança estão na linha da frente da resposta à crise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B1FFE-9485-4407-A0DE-08A3B8BF84DC}"/>
              </a:ext>
            </a:extLst>
          </p:cNvPr>
          <p:cNvSpPr txBox="1"/>
          <p:nvPr/>
        </p:nvSpPr>
        <p:spPr>
          <a:xfrm>
            <a:off x="273171" y="2723498"/>
            <a:ext cx="2956773" cy="3259236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pt-PT" sz="1300" b="0" dirty="0">
                <a:latin typeface="+mn-lt"/>
              </a:rPr>
              <a:t>Com a </a:t>
            </a:r>
            <a:r>
              <a:rPr lang="pt-PT" sz="1300" b="1" dirty="0">
                <a:solidFill>
                  <a:srgbClr val="002060"/>
                </a:solidFill>
                <a:latin typeface="+mn-lt"/>
              </a:rPr>
              <a:t>formação</a:t>
            </a:r>
            <a:r>
              <a:rPr lang="pt-PT" sz="1300" b="0" dirty="0">
                <a:latin typeface="+mn-lt"/>
              </a:rPr>
              <a:t> adequada, deverá:</a:t>
            </a:r>
          </a:p>
          <a:p>
            <a:pPr marL="357188" indent="-171450" algn="l" rtl="0">
              <a:buFont typeface="Arial" panose="020B0604020202020204" pitchFamily="34" charset="0"/>
              <a:buChar char="•"/>
            </a:pPr>
            <a:r>
              <a:rPr lang="pt-PT" sz="1300" dirty="0">
                <a:latin typeface="+mn-lt"/>
              </a:rPr>
              <a:t>Ajudar a reforçar a mensagem social para a mudança de comportamento</a:t>
            </a:r>
          </a:p>
          <a:p>
            <a:pPr marL="357188" indent="-171450" algn="l" rtl="0">
              <a:buFont typeface="Arial" panose="020B0604020202020204" pitchFamily="34" charset="0"/>
              <a:buChar char="•"/>
            </a:pPr>
            <a:r>
              <a:rPr lang="pt-PT" sz="1300" dirty="0">
                <a:latin typeface="+mn-lt"/>
              </a:rPr>
              <a:t>Ajudar a introduzir sistemas de distanciamento social em espaços públicos, como mercados </a:t>
            </a:r>
            <a:r>
              <a:rPr lang="pt-PT" sz="1200" dirty="0">
                <a:latin typeface="+mn-lt"/>
              </a:rPr>
              <a:t>(imagem à direita)</a:t>
            </a:r>
          </a:p>
          <a:p>
            <a:pPr marL="357188" indent="-171450" algn="l" rtl="0">
              <a:buFont typeface="Arial" panose="020B0604020202020204" pitchFamily="34" charset="0"/>
              <a:buChar char="•"/>
            </a:pPr>
            <a:r>
              <a:rPr lang="pt-PT" sz="1300" b="0" dirty="0">
                <a:latin typeface="+mn-lt"/>
              </a:rPr>
              <a:t>Localizar as respostas e aliviar a tensão, incluindo no que diz repeito a violações do recolher obrigatório ou do cordão sanitário</a:t>
            </a:r>
          </a:p>
          <a:p>
            <a:pPr marL="357188" indent="-171450" algn="l" rtl="0">
              <a:buFont typeface="Arial" panose="020B0604020202020204" pitchFamily="34" charset="0"/>
              <a:buChar char="•"/>
            </a:pPr>
            <a:r>
              <a:rPr lang="pt-PT" sz="1300" dirty="0">
                <a:latin typeface="+mn-lt"/>
              </a:rPr>
              <a:t>Ajudar membros vulneráveis das comunidades a aceder a serviços essenciais</a:t>
            </a:r>
          </a:p>
          <a:p>
            <a:pPr marL="357188" indent="-171450" algn="l" rtl="0">
              <a:buFont typeface="Arial" panose="020B0604020202020204" pitchFamily="34" charset="0"/>
              <a:buChar char="•"/>
            </a:pPr>
            <a:r>
              <a:rPr lang="pt-PT" sz="1300" b="0" dirty="0">
                <a:latin typeface="+mn-lt"/>
              </a:rPr>
              <a:t>Ajudar a identificar possíveis casos para encaminhamento para o sistema de saúde</a:t>
            </a:r>
          </a:p>
        </p:txBody>
      </p:sp>
      <p:pic>
        <p:nvPicPr>
          <p:cNvPr id="21506" name="Picture 2" descr="Coronavirus: How do you lock down India's 1.3 billion people ...">
            <a:extLst>
              <a:ext uri="{FF2B5EF4-FFF2-40B4-BE49-F238E27FC236}">
                <a16:creationId xmlns:a16="http://schemas.microsoft.com/office/drawing/2014/main" id="{4BD2EB02-0ECB-4A49-BC7E-6EC55C73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33" y="1778985"/>
            <a:ext cx="3001187" cy="16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C1F44-C211-4745-B9C2-A3B21CD37A4B}"/>
              </a:ext>
            </a:extLst>
          </p:cNvPr>
          <p:cNvSpPr txBox="1"/>
          <p:nvPr/>
        </p:nvSpPr>
        <p:spPr>
          <a:xfrm>
            <a:off x="5634968" y="6021653"/>
            <a:ext cx="1188780" cy="105103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algn="l" rtl="0"/>
            <a:r>
              <a:rPr lang="pt-PT" sz="800" b="0" dirty="0">
                <a:latin typeface="+mn-lt"/>
              </a:rPr>
              <a:t>Fonte: IDInsight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E07DC1-9BE4-4A22-B4C1-C7BA546590C6}"/>
              </a:ext>
            </a:extLst>
          </p:cNvPr>
          <p:cNvSpPr txBox="1"/>
          <p:nvPr/>
        </p:nvSpPr>
        <p:spPr>
          <a:xfrm>
            <a:off x="5634968" y="3473590"/>
            <a:ext cx="1188780" cy="105103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algn="l" rtl="0"/>
            <a:r>
              <a:rPr lang="pt-PT" sz="800" b="0" dirty="0">
                <a:latin typeface="+mn-lt"/>
              </a:rPr>
              <a:t>Fonte: Sky News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B0699D-01A8-47B9-B9BB-624BA399E00E}"/>
              </a:ext>
            </a:extLst>
          </p:cNvPr>
          <p:cNvSpPr txBox="1"/>
          <p:nvPr/>
        </p:nvSpPr>
        <p:spPr>
          <a:xfrm>
            <a:off x="3581400" y="3336667"/>
            <a:ext cx="2743200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pt-PT" sz="1200" b="0" dirty="0">
                <a:latin typeface="+mn-lt"/>
              </a:rPr>
              <a:t>Clique para adicionar texto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3FF23-A5C1-434D-83B6-55A8626A63D3}"/>
              </a:ext>
            </a:extLst>
          </p:cNvPr>
          <p:cNvSpPr txBox="1"/>
          <p:nvPr/>
        </p:nvSpPr>
        <p:spPr>
          <a:xfrm>
            <a:off x="3581400" y="3336667"/>
            <a:ext cx="2743200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pt-PT" sz="1200" b="0" dirty="0">
                <a:latin typeface="+mn-lt"/>
              </a:rPr>
              <a:t>Clique para adicionar texto</a:t>
            </a:r>
          </a:p>
        </p:txBody>
      </p:sp>
    </p:spTree>
    <p:extLst>
      <p:ext uri="{BB962C8B-B14F-4D97-AF65-F5344CB8AC3E}">
        <p14:creationId xmlns:p14="http://schemas.microsoft.com/office/powerpoint/2010/main" val="39473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49A8-D6A3-446B-B96A-B05588892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308" y="81430"/>
            <a:ext cx="8437905" cy="1046440"/>
          </a:xfrm>
        </p:spPr>
        <p:txBody>
          <a:bodyPr/>
          <a:lstStyle/>
          <a:p>
            <a:pPr rtl="0"/>
            <a:r>
              <a:rPr lang="pt-PT" sz="1700" dirty="0">
                <a:solidFill>
                  <a:srgbClr val="2D2D5F"/>
                </a:solidFill>
              </a:rPr>
              <a:t>A </a:t>
            </a:r>
            <a:r>
              <a:rPr lang="pt-PT" sz="1700" b="1" dirty="0">
                <a:solidFill>
                  <a:srgbClr val="2D2D5F"/>
                </a:solidFill>
              </a:rPr>
              <a:t>República Checa </a:t>
            </a:r>
            <a:r>
              <a:rPr lang="pt-PT" sz="1700" dirty="0">
                <a:solidFill>
                  <a:srgbClr val="2D2D5F"/>
                </a:solidFill>
              </a:rPr>
              <a:t>decretou o uso obrigatório de </a:t>
            </a:r>
            <a:r>
              <a:rPr lang="pt-PT" sz="1700" b="1" dirty="0">
                <a:solidFill>
                  <a:srgbClr val="2D2D5F"/>
                </a:solidFill>
              </a:rPr>
              <a:t>máscaras</a:t>
            </a:r>
            <a:r>
              <a:rPr lang="pt-PT" sz="1700" dirty="0">
                <a:solidFill>
                  <a:srgbClr val="2D2D5F"/>
                </a:solidFill>
              </a:rPr>
              <a:t> em público. É demasiado cedo para sabermos qual o impacto desta medida. No entanto, ela é fundamentada em fatos científicos, que demonstram que grandes números de pessoas são contagiosas, permanecendo no entanto assintomáticas.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1CA39-F87A-497A-8074-B38D39F23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79A90BDF-CA81-4EC9-9751-DFAEDE31597B}" type="slidenum">
              <a:rPr/>
              <a:pPr/>
              <a:t>7</a:t>
            </a:fld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D18BEB-A890-4B1A-88CB-C06CA9B8F162}"/>
              </a:ext>
            </a:extLst>
          </p:cNvPr>
          <p:cNvGrpSpPr/>
          <p:nvPr/>
        </p:nvGrpSpPr>
        <p:grpSpPr>
          <a:xfrm>
            <a:off x="247308" y="4323769"/>
            <a:ext cx="9536772" cy="2021702"/>
            <a:chOff x="607935" y="4514382"/>
            <a:chExt cx="8801878" cy="17968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42ACD7-3057-4066-B8D0-42D585B5D8A2}"/>
                </a:ext>
              </a:extLst>
            </p:cNvPr>
            <p:cNvSpPr/>
            <p:nvPr/>
          </p:nvSpPr>
          <p:spPr>
            <a:xfrm>
              <a:off x="607935" y="4514382"/>
              <a:ext cx="8801878" cy="1796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C4D7D5-833E-4C93-A8D4-AD39BEAF2D3C}"/>
                </a:ext>
              </a:extLst>
            </p:cNvPr>
            <p:cNvSpPr txBox="1"/>
            <p:nvPr/>
          </p:nvSpPr>
          <p:spPr>
            <a:xfrm>
              <a:off x="801777" y="5145515"/>
              <a:ext cx="8496288" cy="1165685"/>
            </a:xfrm>
            <a:prstGeom prst="rect">
              <a:avLst/>
            </a:prstGeom>
            <a:noFill/>
          </p:spPr>
          <p:txBody>
            <a:bodyPr wrap="square" lIns="0" tIns="0" bIns="0" rtlCol="0" anchor="ctr">
              <a:noAutofit/>
            </a:bodyPr>
            <a:lstStyle/>
            <a:p>
              <a:pPr marL="285750" indent="-285750" algn="l" rtl="0">
                <a:buFont typeface="Courier New" panose="02070309020205020404" pitchFamily="49" charset="0"/>
                <a:buChar char="o"/>
              </a:pPr>
              <a:r>
                <a:rPr lang="pt-PT" sz="1300" dirty="0">
                  <a:latin typeface="+mn-lt"/>
                </a:rPr>
                <a:t>Não há provas conclusivas da eficácia destas máscaras, mas em muitos países como na Coreia do Sul e Singapura são </a:t>
              </a:r>
              <a:r>
                <a:rPr lang="pt-PT" sz="1300" b="1" dirty="0">
                  <a:latin typeface="+mn-lt"/>
                </a:rPr>
                <a:t>amplamente utilizadas como um método adicional de proteção,</a:t>
              </a:r>
              <a:r>
                <a:rPr lang="pt-PT" sz="1300" dirty="0">
                  <a:latin typeface="+mn-lt"/>
                </a:rPr>
                <a:t> especialmente </a:t>
              </a:r>
              <a:r>
                <a:rPr lang="pt-PT" sz="1300" b="1" dirty="0">
                  <a:latin typeface="+mn-lt"/>
                </a:rPr>
                <a:t>em áreas de alta densidade populacional</a:t>
              </a:r>
              <a:r>
                <a:rPr lang="pt-PT" sz="1300" dirty="0">
                  <a:latin typeface="+mn-lt"/>
                </a:rPr>
                <a:t>.</a:t>
              </a:r>
            </a:p>
            <a:p>
              <a:pPr marL="285750" indent="-285750" algn="l" rtl="0">
                <a:buFont typeface="Courier New" panose="02070309020205020404" pitchFamily="49" charset="0"/>
                <a:buChar char="o"/>
              </a:pPr>
              <a:r>
                <a:rPr lang="pt-PT" sz="1300" dirty="0">
                  <a:latin typeface="+mn-lt"/>
                </a:rPr>
                <a:t>O raciocínio para o seu uso é que o </a:t>
              </a:r>
              <a:r>
                <a:rPr lang="pt-PT" sz="1300" b="1" dirty="0">
                  <a:latin typeface="+mn-lt"/>
                </a:rPr>
                <a:t>utilizador protege os outros de quaisquer infeções que tenha</a:t>
              </a:r>
              <a:r>
                <a:rPr lang="pt-PT" sz="1300" dirty="0">
                  <a:latin typeface="+mn-lt"/>
                </a:rPr>
                <a:t>.  "Eu protejo-te para me protegeres a mim."</a:t>
              </a:r>
            </a:p>
            <a:p>
              <a:pPr marL="285750" indent="-285750" algn="l" rtl="0">
                <a:buFont typeface="Courier New" panose="02070309020205020404" pitchFamily="49" charset="0"/>
                <a:buChar char="o"/>
              </a:pPr>
              <a:r>
                <a:rPr lang="pt-PT" sz="1300" dirty="0">
                  <a:latin typeface="+mn-lt"/>
                </a:rPr>
                <a:t>Assim sendo, são </a:t>
              </a:r>
              <a:r>
                <a:rPr lang="pt-PT" sz="1300" b="1" dirty="0">
                  <a:latin typeface="+mn-lt"/>
                </a:rPr>
                <a:t>mais efetivas se forem amplamente utilizadas e se o seu uso for encorajado</a:t>
              </a:r>
            </a:p>
            <a:p>
              <a:pPr marL="285750" indent="-285750" algn="l" rtl="0">
                <a:buFont typeface="Courier New" panose="02070309020205020404" pitchFamily="49" charset="0"/>
                <a:buChar char="o"/>
              </a:pPr>
              <a:r>
                <a:rPr lang="pt-PT" sz="1300" dirty="0">
                  <a:latin typeface="+mn-lt"/>
                </a:rPr>
                <a:t>Se o uso de máscaras for ordenado/encorajado, a mensagem social deve ser clara no sentido de que </a:t>
              </a:r>
              <a:r>
                <a:rPr lang="pt-PT" sz="1300" b="1" dirty="0">
                  <a:latin typeface="+mn-lt"/>
                </a:rPr>
                <a:t>reforçam e não substituem outras medidas</a:t>
              </a:r>
              <a:r>
                <a:rPr lang="pt-PT" sz="1300" dirty="0">
                  <a:latin typeface="+mn-lt"/>
                </a:rPr>
                <a:t>.</a:t>
              </a:r>
            </a:p>
            <a:p>
              <a:pPr marL="285750" indent="-285750" algn="l" rtl="0">
                <a:buFont typeface="Courier New" panose="02070309020205020404" pitchFamily="49" charset="0"/>
                <a:buChar char="o"/>
              </a:pPr>
              <a:r>
                <a:rPr lang="pt-PT" sz="1300" dirty="0">
                  <a:latin typeface="+mn-lt"/>
                </a:rPr>
                <a:t>Deve ser pedido aos utilizadores que</a:t>
              </a:r>
              <a:r>
                <a:rPr lang="pt-PT" sz="1300" b="1" dirty="0">
                  <a:latin typeface="+mn-lt"/>
                </a:rPr>
                <a:t> lavem as mãos antes e depois de as utilizar</a:t>
              </a:r>
              <a:r>
                <a:rPr lang="pt-PT" sz="1300" dirty="0">
                  <a:latin typeface="+mn-lt"/>
                </a:rPr>
                <a:t>.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GB" sz="1300" dirty="0">
                <a:latin typeface="+mn-lt"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GB" sz="1300" dirty="0">
                <a:latin typeface="+mn-lt"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GB" sz="1300" dirty="0">
                <a:latin typeface="+mn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FF06B95-DB31-4B22-8CA5-085E1FBA7D33}"/>
              </a:ext>
            </a:extLst>
          </p:cNvPr>
          <p:cNvSpPr/>
          <p:nvPr/>
        </p:nvSpPr>
        <p:spPr>
          <a:xfrm>
            <a:off x="247307" y="1150075"/>
            <a:ext cx="7028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pt-PT" sz="1400" b="1" dirty="0">
                <a:solidFill>
                  <a:srgbClr val="002060"/>
                </a:solidFill>
                <a:latin typeface="+mn-lt"/>
              </a:rPr>
              <a:t>Foram introduzidas leis sobre cobrir o nariz e a boca em público a 18 de março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B1FFE-9485-4407-A0DE-08A3B8BF84DC}"/>
              </a:ext>
            </a:extLst>
          </p:cNvPr>
          <p:cNvSpPr txBox="1"/>
          <p:nvPr/>
        </p:nvSpPr>
        <p:spPr>
          <a:xfrm>
            <a:off x="242999" y="1664284"/>
            <a:ext cx="6309611" cy="2487376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50" dirty="0">
                <a:latin typeface="+mn-lt"/>
              </a:rPr>
              <a:t>Com base </a:t>
            </a:r>
            <a:r>
              <a:rPr lang="pt-PT" sz="1250" b="0" dirty="0">
                <a:latin typeface="+mn-lt"/>
              </a:rPr>
              <a:t>em provas de que </a:t>
            </a:r>
            <a:r>
              <a:rPr lang="pt-PT" sz="1250" b="1" dirty="0">
                <a:latin typeface="+mn-lt"/>
              </a:rPr>
              <a:t>cobrir a cara e a boca podem ser um fator de proteção</a:t>
            </a:r>
            <a:r>
              <a:rPr lang="pt-PT" sz="1250" b="0" dirty="0">
                <a:latin typeface="+mn-lt"/>
              </a:rPr>
              <a:t> para parar a transmissão.</a:t>
            </a: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50" b="0" dirty="0">
                <a:latin typeface="+mn-lt"/>
              </a:rPr>
              <a:t>Uma vez que </a:t>
            </a:r>
            <a:r>
              <a:rPr lang="pt-PT" sz="1250" b="1" dirty="0">
                <a:latin typeface="+mn-lt"/>
              </a:rPr>
              <a:t>50% da transmissão durante o surto de SARS era feita por pacientes assintomáticos, </a:t>
            </a:r>
            <a:r>
              <a:rPr lang="pt-PT" sz="1250" b="0" dirty="0">
                <a:latin typeface="+mn-lt"/>
              </a:rPr>
              <a:t>espera-se que possa proteger contra a transmissão por pessoas que não saibam que são portadoras do vírus.</a:t>
            </a: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50" b="0" dirty="0">
                <a:latin typeface="+mn-lt"/>
              </a:rPr>
              <a:t>Não foi </a:t>
            </a:r>
            <a:r>
              <a:rPr lang="pt-PT" sz="1250" b="1" dirty="0">
                <a:latin typeface="+mn-lt"/>
              </a:rPr>
              <a:t>planeada como uma medida isolada, </a:t>
            </a:r>
            <a:r>
              <a:rPr lang="pt-PT" sz="1250" dirty="0">
                <a:latin typeface="+mn-lt"/>
              </a:rPr>
              <a:t>mas sim para recorçar os protocolos de distanciamento socia e higiene</a:t>
            </a: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50" b="0" dirty="0">
                <a:latin typeface="+mn-lt"/>
              </a:rPr>
              <a:t>Os cidadãos </a:t>
            </a:r>
            <a:r>
              <a:rPr lang="pt-PT" sz="1250" b="1" dirty="0">
                <a:latin typeface="+mn-lt"/>
              </a:rPr>
              <a:t>estão a fazer as suas próprias máscaras</a:t>
            </a:r>
            <a:r>
              <a:rPr lang="pt-PT" sz="1250" dirty="0">
                <a:latin typeface="+mn-lt"/>
              </a:rPr>
              <a:t>. Isto significa que as cadeias de fornecimento de produtos médicos não são interrompidas e são uma opção barata e fácil de replicar. </a:t>
            </a: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50" b="0" dirty="0">
                <a:latin typeface="+mn-lt"/>
              </a:rPr>
              <a:t>O uso obrigatório de máscaras faciais </a:t>
            </a:r>
            <a:r>
              <a:rPr lang="pt-PT" sz="1250" dirty="0">
                <a:latin typeface="+mn-lt"/>
              </a:rPr>
              <a:t>pode criar </a:t>
            </a:r>
            <a:r>
              <a:rPr lang="pt-PT" sz="1250" b="1" dirty="0">
                <a:latin typeface="+mn-lt"/>
              </a:rPr>
              <a:t>oportunidades de sustento </a:t>
            </a:r>
            <a:r>
              <a:rPr lang="pt-PT" sz="1250" dirty="0">
                <a:latin typeface="+mn-lt"/>
              </a:rPr>
              <a:t>para alfaiates e outras pessoas, porque são relativamente fáceis e baratas de reproduzir.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E07DC1-9BE4-4A22-B4C1-C7BA546590C6}"/>
              </a:ext>
            </a:extLst>
          </p:cNvPr>
          <p:cNvSpPr txBox="1"/>
          <p:nvPr/>
        </p:nvSpPr>
        <p:spPr>
          <a:xfrm>
            <a:off x="8665660" y="3609085"/>
            <a:ext cx="1188780" cy="105103"/>
          </a:xfrm>
          <a:prstGeom prst="rect">
            <a:avLst/>
          </a:prstGeom>
          <a:noFill/>
        </p:spPr>
        <p:txBody>
          <a:bodyPr wrap="square" lIns="0" tIns="0" bIns="0" rtlCol="0" anchor="ctr">
            <a:noAutofit/>
          </a:bodyPr>
          <a:lstStyle/>
          <a:p>
            <a:pPr algn="l" rtl="0"/>
            <a:r>
              <a:rPr lang="pt-PT" sz="800" b="0" dirty="0">
                <a:latin typeface="+mn-lt"/>
              </a:rPr>
              <a:t>Fonte: </a:t>
            </a:r>
            <a:r>
              <a:rPr lang="pt-PT" sz="800" dirty="0">
                <a:latin typeface="+mn-lt"/>
              </a:rPr>
              <a:t>Inquirer.com</a:t>
            </a:r>
          </a:p>
        </p:txBody>
      </p:sp>
      <p:pic>
        <p:nvPicPr>
          <p:cNvPr id="115714" name="Picture 2" descr="Homemade face masks and coronavirus: Do they work, and are ...">
            <a:extLst>
              <a:ext uri="{FF2B5EF4-FFF2-40B4-BE49-F238E27FC236}">
                <a16:creationId xmlns:a16="http://schemas.microsoft.com/office/drawing/2014/main" id="{5A93E758-BA8C-4288-810D-3385A642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10" y="1853706"/>
            <a:ext cx="311039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9F18884-2716-44E8-9C43-3DAE18357F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8" y="6502387"/>
            <a:ext cx="9164066" cy="385763"/>
          </a:xfrm>
        </p:spPr>
        <p:txBody>
          <a:bodyPr/>
          <a:lstStyle/>
          <a:p>
            <a:pPr rtl="0"/>
            <a:r>
              <a:rPr lang="pt-PT" dirty="0">
                <a:latin typeface="+mj-lt"/>
              </a:rPr>
              <a:t>Fonte: "</a:t>
            </a:r>
            <a:r>
              <a:rPr lang="pt-PT" i="1" dirty="0">
                <a:latin typeface="+mj-lt"/>
              </a:rPr>
              <a:t>Rational Use of Facemasks in the Covid-19 Pandemic", </a:t>
            </a:r>
            <a:r>
              <a:rPr lang="pt-PT" dirty="0">
                <a:latin typeface="+mj-lt"/>
              </a:rPr>
              <a:t>The Lancet</a:t>
            </a:r>
          </a:p>
        </p:txBody>
      </p:sp>
    </p:spTree>
    <p:extLst>
      <p:ext uri="{BB962C8B-B14F-4D97-AF65-F5344CB8AC3E}">
        <p14:creationId xmlns:p14="http://schemas.microsoft.com/office/powerpoint/2010/main" val="358873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3D181-598E-4EC5-AC40-69535A476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79A90BDF-CA81-4EC9-9751-DFAEDE31597B}" type="slidenum">
              <a:rPr/>
              <a:pPr/>
              <a:t>8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6C7F8-122D-46FC-BD1F-C898F8AB7853}"/>
              </a:ext>
            </a:extLst>
          </p:cNvPr>
          <p:cNvSpPr txBox="1"/>
          <p:nvPr/>
        </p:nvSpPr>
        <p:spPr>
          <a:xfrm>
            <a:off x="6198780" y="2610973"/>
            <a:ext cx="3290723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742950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300" b="1" dirty="0">
                <a:latin typeface="Arial"/>
                <a:ea typeface="+mn-ea"/>
                <a:cs typeface="Arial"/>
              </a:rPr>
              <a:t>Dar prioridade a grupos de alto risco, enquanto se cria a capacidade de realização de testes (kits, reagentes, laboratórios e pessoal)  Estes grupos incluem:</a:t>
            </a:r>
          </a:p>
          <a:p>
            <a:pPr algn="l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00" b="1" dirty="0">
              <a:latin typeface="Arial"/>
              <a:ea typeface="+mn-ea"/>
              <a:cs typeface="Arial"/>
            </a:endParaRPr>
          </a:p>
          <a:p>
            <a:pPr marL="171450" indent="-171450" algn="l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300" dirty="0">
                <a:latin typeface="Arial"/>
                <a:ea typeface="+mn-ea"/>
                <a:cs typeface="Arial"/>
              </a:rPr>
              <a:t>Passageiros de quarentena, funcionários do hotel e os outros funcionários a prestar-lhes serviços, bem como todos os seus contactos</a:t>
            </a:r>
          </a:p>
          <a:p>
            <a:pPr marL="171450" indent="-171450" algn="l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300" dirty="0">
                <a:latin typeface="Arial"/>
                <a:ea typeface="+mn-ea"/>
                <a:cs typeface="Arial"/>
              </a:rPr>
              <a:t>Outras pessoas que tenham viajado recentemente e os seus contactos</a:t>
            </a:r>
          </a:p>
          <a:p>
            <a:pPr marL="171450" indent="-171450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300" dirty="0">
                <a:latin typeface="Arial"/>
                <a:ea typeface="+mn-ea"/>
                <a:cs typeface="Arial"/>
              </a:rPr>
              <a:t>Trabalhadores do setor da saúde – os trabalhadores do setor da saúde devem ser integralmente protegidos para continuarem a servir a população em geral</a:t>
            </a:r>
          </a:p>
          <a:p>
            <a:pPr marL="171450" indent="-171450" algn="l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300" dirty="0">
                <a:latin typeface="Arial"/>
                <a:ea typeface="+mn-ea"/>
                <a:cs typeface="Arial"/>
              </a:rPr>
              <a:t>Cidadãos sintomáticos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830DA-2873-494C-8265-7C48C410A61A}"/>
              </a:ext>
            </a:extLst>
          </p:cNvPr>
          <p:cNvSpPr/>
          <p:nvPr/>
        </p:nvSpPr>
        <p:spPr>
          <a:xfrm>
            <a:off x="535636" y="1321323"/>
            <a:ext cx="2505276" cy="76438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600" dirty="0">
                <a:solidFill>
                  <a:srgbClr val="002060"/>
                </a:solidFill>
              </a:rPr>
              <a:t>Atrasar a transmissão e proteger os meios de subsistência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5DF7D9-F292-4058-9A6A-405485C89903}"/>
              </a:ext>
            </a:extLst>
          </p:cNvPr>
          <p:cNvSpPr/>
          <p:nvPr/>
        </p:nvSpPr>
        <p:spPr>
          <a:xfrm>
            <a:off x="4241354" y="1321323"/>
            <a:ext cx="1825486" cy="76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600" dirty="0"/>
              <a:t>Intensificar a vigilância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39AB89-BB0A-4F80-9E88-FCCD106E49DC}"/>
              </a:ext>
            </a:extLst>
          </p:cNvPr>
          <p:cNvSpPr/>
          <p:nvPr/>
        </p:nvSpPr>
        <p:spPr>
          <a:xfrm>
            <a:off x="7267283" y="1321323"/>
            <a:ext cx="1825486" cy="76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600" dirty="0"/>
              <a:t>Testes estratégicos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0FC7FB-58DA-4014-8DF2-9198B9F3CAB5}"/>
              </a:ext>
            </a:extLst>
          </p:cNvPr>
          <p:cNvSpPr/>
          <p:nvPr/>
        </p:nvSpPr>
        <p:spPr>
          <a:xfrm>
            <a:off x="1541418" y="2578587"/>
            <a:ext cx="4245428" cy="3674289"/>
          </a:xfrm>
          <a:prstGeom prst="rect">
            <a:avLst/>
          </a:prstGeom>
          <a:noFill/>
          <a:ln>
            <a:solidFill>
              <a:srgbClr val="3D3D3D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85725" algn="l"/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880FA56-142D-482D-9940-F255982D395D}"/>
              </a:ext>
            </a:extLst>
          </p:cNvPr>
          <p:cNvSpPr/>
          <p:nvPr/>
        </p:nvSpPr>
        <p:spPr>
          <a:xfrm rot="10800000">
            <a:off x="4853686" y="2266210"/>
            <a:ext cx="600822" cy="155739"/>
          </a:xfrm>
          <a:prstGeom prst="triangle">
            <a:avLst/>
          </a:prstGeom>
          <a:solidFill>
            <a:srgbClr val="3D3D3D"/>
          </a:solidFill>
          <a:ln>
            <a:solidFill>
              <a:srgbClr val="3D3D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2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18566A5-2C8C-4581-8B4D-9655E14E8679}"/>
              </a:ext>
            </a:extLst>
          </p:cNvPr>
          <p:cNvSpPr/>
          <p:nvPr/>
        </p:nvSpPr>
        <p:spPr>
          <a:xfrm rot="10800000">
            <a:off x="7879615" y="2266210"/>
            <a:ext cx="600822" cy="155739"/>
          </a:xfrm>
          <a:prstGeom prst="triangle">
            <a:avLst/>
          </a:prstGeom>
          <a:solidFill>
            <a:srgbClr val="3D3D3D"/>
          </a:solidFill>
          <a:ln>
            <a:solidFill>
              <a:srgbClr val="3D3D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901BC-E7B0-4E55-AE68-84044388A40E}"/>
              </a:ext>
            </a:extLst>
          </p:cNvPr>
          <p:cNvSpPr/>
          <p:nvPr/>
        </p:nvSpPr>
        <p:spPr>
          <a:xfrm>
            <a:off x="6198780" y="2598907"/>
            <a:ext cx="3290723" cy="3674289"/>
          </a:xfrm>
          <a:prstGeom prst="rect">
            <a:avLst/>
          </a:prstGeom>
          <a:noFill/>
          <a:ln>
            <a:solidFill>
              <a:srgbClr val="3D3D3D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85725"/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07C945-1CD0-4DE1-B4FE-CAC8A1419FF6}"/>
              </a:ext>
            </a:extLst>
          </p:cNvPr>
          <p:cNvSpPr txBox="1"/>
          <p:nvPr/>
        </p:nvSpPr>
        <p:spPr>
          <a:xfrm>
            <a:off x="1541418" y="2597910"/>
            <a:ext cx="4245428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742950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300" b="1" dirty="0">
                <a:latin typeface="Arial"/>
                <a:ea typeface="+mn-ea"/>
                <a:cs typeface="Arial"/>
              </a:rPr>
              <a:t>Rastreamento dos contactos, acompanhamento dos sintomas e uma linha de apoio a nível nacional para identificar os eventuais casos na comunidade</a:t>
            </a:r>
          </a:p>
          <a:p>
            <a:pPr algn="l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00" b="1" dirty="0">
              <a:latin typeface="Arial"/>
              <a:ea typeface="+mn-ea"/>
              <a:cs typeface="Arial"/>
            </a:endParaRPr>
          </a:p>
          <a:p>
            <a:pPr marL="171450" indent="-171450" algn="l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300" dirty="0">
                <a:latin typeface="Arial"/>
                <a:ea typeface="+mn-ea"/>
                <a:cs typeface="Arial"/>
              </a:rPr>
              <a:t>Isto deve abranger todos os passageiros recentes que passaram pelo aeroporto e fronteiras nas semanas que precederam a introdução das restrições de deslocação e/ou a quarentena.</a:t>
            </a:r>
          </a:p>
          <a:p>
            <a:pPr marL="171450" indent="-171450" algn="l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300" dirty="0">
                <a:latin typeface="Arial"/>
                <a:ea typeface="+mn-ea"/>
                <a:cs typeface="Arial"/>
              </a:rPr>
              <a:t>Prestar formação aos assistentes do centro telefónico sobre a definição de um caso de COVID-19 e fazer com que essa informação resulte automaticamente num encaminhamento para a realização de testes</a:t>
            </a:r>
          </a:p>
          <a:p>
            <a:pPr marL="171450" indent="-171450" algn="l" defTabSz="742950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300" dirty="0">
                <a:latin typeface="Arial"/>
                <a:ea typeface="+mn-ea"/>
                <a:cs typeface="Arial"/>
              </a:rPr>
              <a:t>O coordenador de crise deve ter um plano de contingência para quando a capacidade de realização de testes estiver a chegar ao limite e quando os testes na comunidade tiverem de deixar de ser considerados uma prioridade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4020A7C-34F1-4562-84C6-3CC70021C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413" y="90910"/>
            <a:ext cx="8437905" cy="1046440"/>
          </a:xfrm>
        </p:spPr>
        <p:txBody>
          <a:bodyPr/>
          <a:lstStyle/>
          <a:p>
            <a:br>
              <a:rPr lang="en-GB" dirty="0">
                <a:solidFill>
                  <a:srgbClr val="2D2D5F"/>
                </a:solidFill>
              </a:rPr>
            </a:br>
            <a:br>
              <a:rPr lang="en-GB" sz="2000" dirty="0">
                <a:solidFill>
                  <a:srgbClr val="2D2D5F"/>
                </a:solidFill>
              </a:rPr>
            </a:br>
            <a:endParaRPr lang="en-GB" sz="2000" dirty="0">
              <a:solidFill>
                <a:srgbClr val="2D2D5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726D84-BEA4-4ACE-994F-18D3244B86D5}"/>
              </a:ext>
            </a:extLst>
          </p:cNvPr>
          <p:cNvSpPr/>
          <p:nvPr/>
        </p:nvSpPr>
        <p:spPr>
          <a:xfrm>
            <a:off x="132400" y="83268"/>
            <a:ext cx="831822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pt-PT" sz="1900" kern="0" dirty="0">
                <a:solidFill>
                  <a:srgbClr val="002060"/>
                </a:solidFill>
                <a:latin typeface="+mn-lt"/>
                <a:cs typeface="Arial" pitchFamily="34" charset="0"/>
              </a:rPr>
              <a:t>Os métodos de restrição e de encerramento de atividades não são só por si suficientes, como também devem ser acompanhados por medidas para fazer o rastreio forense, identificar e isolar os casos suspeitos  </a:t>
            </a:r>
          </a:p>
        </p:txBody>
      </p:sp>
    </p:spTree>
    <p:extLst>
      <p:ext uri="{BB962C8B-B14F-4D97-AF65-F5344CB8AC3E}">
        <p14:creationId xmlns:p14="http://schemas.microsoft.com/office/powerpoint/2010/main" val="3879925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1&quot;/&gt;&lt;m_eweekdayFirstOfWeekend val=&quot;6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GcLGF0Q_mKjwU76X4B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GcLGF0Q_mKjwU76X4B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GcLGF0Q_mKjwU76X4B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GcLGF0Q_mKjwU76X4B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3HLQ_.Qmm7WbpNwwdS4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kiRslXS7yI4pNqkj.7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XsRJ6UTcea_wKFz9BEz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pOsOgqRlSMNd9YzZB2t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wrwPmpCykYXKcQxQpme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kY4bt6GcC6vMwA4wLK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lQU.vmROCSdzWfxfKW1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kY4bt6GcC6vMwA4wLKf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kY4bt6GcC6vMwA4wLK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kY4bt6GcC6vMwA4wLKf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kY4bt6GcC6vMwA4wLKf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kY4bt6GcC6vMwA4wLK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DNVlItq54u_Pkk0qP29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3HLQ_.Qmm7WbpNwwdS4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3HLQ_.Qmm7WbpNwwdS4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GcLGF0Q_mKjwU76X4BFg"/>
</p:tagLst>
</file>

<file path=ppt/theme/theme1.xml><?xml version="1.0" encoding="utf-8"?>
<a:theme xmlns:a="http://schemas.openxmlformats.org/drawingml/2006/main" name="IGC_General PowerPoint template">
  <a:themeElements>
    <a:clrScheme name="TBI Government Advisory">
      <a:dk1>
        <a:srgbClr val="0C0C0C"/>
      </a:dk1>
      <a:lt1>
        <a:sysClr val="window" lastClr="FFFFFF"/>
      </a:lt1>
      <a:dk2>
        <a:srgbClr val="0C0C0C"/>
      </a:dk2>
      <a:lt2>
        <a:srgbClr val="808080"/>
      </a:lt2>
      <a:accent1>
        <a:srgbClr val="002060"/>
      </a:accent1>
      <a:accent2>
        <a:srgbClr val="BFBFBF"/>
      </a:accent2>
      <a:accent3>
        <a:srgbClr val="007680"/>
      </a:accent3>
      <a:accent4>
        <a:srgbClr val="FAC855"/>
      </a:accent4>
      <a:accent5>
        <a:srgbClr val="FF0000"/>
      </a:accent5>
      <a:accent6>
        <a:srgbClr val="00AF6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l">
          <a:defRPr sz="12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bIns="0" rtlCol="0" anchor="ctr">
        <a:noAutofit/>
      </a:bodyPr>
      <a:lstStyle>
        <a:defPPr algn="l">
          <a:defRPr sz="1200" b="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BI Advisory - SAVE TO DESKTOP  -  Read-Only" id="{09706197-BE05-4797-B534-0FC0872C0772}" vid="{B5EE6C67-C08F-4ED0-B013-E8B6C785F2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4F19D4B41824F9CD5B5C04860C842" ma:contentTypeVersion="6" ma:contentTypeDescription="Create a new document." ma:contentTypeScope="" ma:versionID="bd445f7731b8964b16dcd6e384a629e9">
  <xsd:schema xmlns:xsd="http://www.w3.org/2001/XMLSchema" xmlns:xs="http://www.w3.org/2001/XMLSchema" xmlns:p="http://schemas.microsoft.com/office/2006/metadata/properties" xmlns:ns2="0cd55e95-9cf3-4166-af81-be4efe753acd" xmlns:ns3="75ecbc85-6dc5-477d-a756-828cf83541bc" targetNamespace="http://schemas.microsoft.com/office/2006/metadata/properties" ma:root="true" ma:fieldsID="35aa4ccfa0ab188a7f80ca4d1cf783f5" ns2:_="" ns3:_="">
    <xsd:import namespace="0cd55e95-9cf3-4166-af81-be4efe753acd"/>
    <xsd:import namespace="75ecbc85-6dc5-477d-a756-828cf8354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55e95-9cf3-4166-af81-be4efe753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cbc85-6dc5-477d-a756-828cf8354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350898-A85E-43E9-B4FC-82FFC42FCA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4D4CAB-75DD-4249-8B7A-B6C978684EA3}">
  <ds:schemaRefs>
    <ds:schemaRef ds:uri="http://schemas.microsoft.com/office/2006/documentManagement/types"/>
    <ds:schemaRef ds:uri="61c06c9e-6e28-44cf-aa7e-891e71a05df3"/>
    <ds:schemaRef ds:uri="http://purl.org/dc/elements/1.1/"/>
    <ds:schemaRef ds:uri="http://schemas.microsoft.com/office/2006/metadata/properties"/>
    <ds:schemaRef ds:uri="c8e8b54b-ca17-4691-8e5a-01bc2f71917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ABA3CD-DA6B-489E-BDC0-A7B9765F3A27}"/>
</file>

<file path=docProps/app.xml><?xml version="1.0" encoding="utf-8"?>
<Properties xmlns="http://schemas.openxmlformats.org/officeDocument/2006/extended-properties" xmlns:vt="http://schemas.openxmlformats.org/officeDocument/2006/docPropsVTypes">
  <Template>TBI Advisory - SAVE TO DESKTOP</Template>
  <TotalTime>150</TotalTime>
  <Words>2523</Words>
  <Application>Microsoft Office PowerPoint</Application>
  <PresentationFormat>A4 Paper (210x297 mm)</PresentationFormat>
  <Paragraphs>276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Times New Roman</vt:lpstr>
      <vt:lpstr>Wingdings</vt:lpstr>
      <vt:lpstr>IGC_General PowerPoint template</vt:lpstr>
      <vt:lpstr>think-cell Slide</vt:lpstr>
      <vt:lpstr>COVID-19  Distanciamento Social no Contexto Africano</vt:lpstr>
      <vt:lpstr>Juntamente com o rastreamento rigoroso do contacto, a realização de testes e a preparação do sistema de saúde, o distanciamento social é vital para abrandar a transmissão.</vt:lpstr>
      <vt:lpstr>PowerPoint Presentation</vt:lpstr>
      <vt:lpstr>Há uma vasta gama de abordagens utilizadas ao redor do mundo. As duas próximas semanas irão revelar a sua eficácia em África.</vt:lpstr>
      <vt:lpstr>Os recursos para testar, isolar e proteger os meios de subsistência têm uma importância fundamental para o "lockdown" parcial ou completo, para garantir que se consegue atingir o distanciamento social e que se limita o impacto social e económico.</vt:lpstr>
      <vt:lpstr>Recomendamos a implementação atual de restrições parciais , à medida que se desenvolve a capacidade de realização de testes, atrasar a transmissão e proteger a subsistência dos cidadãos.</vt:lpstr>
      <vt:lpstr>É necessário que a polícia e as forças de segurança recebam a devida formação para se conseguir atingir o distanciamento físico e manter as restrições</vt:lpstr>
      <vt:lpstr>A República Checa decretou o uso obrigatório de máscaras em público. É demasiado cedo para sabermos qual o impacto desta medida. No entanto, ela é fundamentada em fatos científicos, que demonstram que grandes números de pessoas são contagiosas, permanecendo no entanto assintomáticas.</vt:lpstr>
      <vt:lpstr>  </vt:lpstr>
      <vt:lpstr>Embora os mais ricos prefiram o "lockdown", o preço é demasiado elevado para demasiadas pessoas. É necessária uma campanha de mobilização social estratificada que ajude todas as pessoas a compreender a sua responsabilidade de proteger os outros.</vt:lpstr>
      <vt:lpstr>As mensagens comportamentais devem enfatizar que a responsabilidade de proteger os outros é partilhada por todos os indivíduos. Um caso não identificado pode resultar em mil novos casos</vt:lpstr>
    </vt:vector>
  </TitlesOfParts>
  <Company>TBA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Amy Shepherd</cp:lastModifiedBy>
  <cp:revision>30</cp:revision>
  <cp:lastPrinted>2017-03-05T10:52:09Z</cp:lastPrinted>
  <dcterms:created xsi:type="dcterms:W3CDTF">2020-03-19T05:41:26Z</dcterms:created>
  <dcterms:modified xsi:type="dcterms:W3CDTF">2020-03-31T07:14:08Z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0x0101006964F19D4B41824F9CD5B5C04860C842</vt:lpwstr>
  </property>
</Properties>
</file>